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  <p:sldMasterId id="2147483789" r:id="rId5"/>
    <p:sldMasterId id="2147483824" r:id="rId6"/>
    <p:sldMasterId id="2147483836" r:id="rId7"/>
  </p:sldMasterIdLst>
  <p:notesMasterIdLst>
    <p:notesMasterId r:id="rId27"/>
  </p:notesMasterIdLst>
  <p:handoutMasterIdLst>
    <p:handoutMasterId r:id="rId28"/>
  </p:handoutMasterIdLst>
  <p:sldIdLst>
    <p:sldId id="2145707630" r:id="rId8"/>
    <p:sldId id="2145707660" r:id="rId9"/>
    <p:sldId id="2145707661" r:id="rId10"/>
    <p:sldId id="2145707649" r:id="rId11"/>
    <p:sldId id="2145707651" r:id="rId12"/>
    <p:sldId id="2145707652" r:id="rId13"/>
    <p:sldId id="2145707643" r:id="rId14"/>
    <p:sldId id="2145707662" r:id="rId15"/>
    <p:sldId id="2145707656" r:id="rId16"/>
    <p:sldId id="2145707663" r:id="rId17"/>
    <p:sldId id="2145707666" r:id="rId18"/>
    <p:sldId id="2145707659" r:id="rId19"/>
    <p:sldId id="2145707664" r:id="rId20"/>
    <p:sldId id="2145707668" r:id="rId21"/>
    <p:sldId id="2145707669" r:id="rId22"/>
    <p:sldId id="2145707671" r:id="rId23"/>
    <p:sldId id="2145707670" r:id="rId24"/>
    <p:sldId id="2145707667" r:id="rId25"/>
    <p:sldId id="2145707672" r:id="rId26"/>
  </p:sldIdLst>
  <p:sldSz cx="12192000" cy="6858000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2" pos="4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005024"/>
    <a:srgbClr val="000000"/>
    <a:srgbClr val="008E40"/>
    <a:srgbClr val="00FE73"/>
    <a:srgbClr val="77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86FE8-0F66-4C82-B54D-CEE234E69194}" v="14" dt="2023-03-08T18:26:2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61810" autoAdjust="0"/>
  </p:normalViewPr>
  <p:slideViewPr>
    <p:cSldViewPr snapToGrid="0">
      <p:cViewPr varScale="1">
        <p:scale>
          <a:sx n="67" d="100"/>
          <a:sy n="67" d="100"/>
        </p:scale>
        <p:origin x="540" y="40"/>
      </p:cViewPr>
      <p:guideLst>
        <p:guide orient="horz" pos="3528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7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24D58-0FE6-4089-A5D3-E877E77A141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6E533-CB87-4303-A544-B4C74851F8D8}">
      <dgm:prSet phldrT="[Text]"/>
      <dgm:spPr>
        <a:xfrm>
          <a:off x="1540969" y="509237"/>
          <a:ext cx="1706991" cy="853495"/>
        </a:xfrm>
        <a:prstGeom prst="roundRect">
          <a:avLst/>
        </a:prstGeom>
        <a:solidFill>
          <a:srgbClr val="00694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Prepare Assurance Filing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(Years 1-3)</a:t>
          </a:r>
        </a:p>
      </dgm:t>
    </dgm:pt>
    <dgm:pt modelId="{A09DFB19-18A1-4F58-9C41-55941397F0DC}" type="parTrans" cxnId="{2C12A60B-E533-493B-9D65-42BFC4005D9B}">
      <dgm:prSet/>
      <dgm:spPr/>
      <dgm:t>
        <a:bodyPr/>
        <a:lstStyle/>
        <a:p>
          <a:endParaRPr lang="en-US"/>
        </a:p>
      </dgm:t>
    </dgm:pt>
    <dgm:pt modelId="{DADCA1AA-FE7E-46A0-86C9-679793073181}" type="sibTrans" cxnId="{2C12A60B-E533-493B-9D65-42BFC4005D9B}">
      <dgm:prSet/>
      <dgm:spPr>
        <a:xfrm>
          <a:off x="496297" y="489115"/>
          <a:ext cx="3796334" cy="3796334"/>
        </a:xfrm>
        <a:prstGeom prst="circularArrow">
          <a:avLst>
            <a:gd name="adj1" fmla="val 5544"/>
            <a:gd name="adj2" fmla="val 330680"/>
            <a:gd name="adj3" fmla="val 13867485"/>
            <a:gd name="adj4" fmla="val 17330490"/>
            <a:gd name="adj5" fmla="val 5757"/>
          </a:avLst>
        </a:prstGeom>
        <a:solidFill>
          <a:srgbClr val="00694E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DEB907F-1F45-4AC9-82A0-035AF84AD051}">
      <dgm:prSet phldrT="[Text]"/>
      <dgm:spPr>
        <a:xfrm>
          <a:off x="3080640" y="1627874"/>
          <a:ext cx="1706991" cy="853495"/>
        </a:xfrm>
        <a:prstGeom prst="roundRect">
          <a:avLst/>
        </a:prstGeom>
        <a:solidFill>
          <a:srgbClr val="00694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Assurance Review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 4)</a:t>
          </a:r>
        </a:p>
      </dgm:t>
    </dgm:pt>
    <dgm:pt modelId="{68562A92-BE94-48C4-A9B3-99CFCFB797C0}" type="parTrans" cxnId="{15F8278C-8749-446F-9DCF-78CEABB065E3}">
      <dgm:prSet/>
      <dgm:spPr/>
      <dgm:t>
        <a:bodyPr/>
        <a:lstStyle/>
        <a:p>
          <a:endParaRPr lang="en-US"/>
        </a:p>
      </dgm:t>
    </dgm:pt>
    <dgm:pt modelId="{6E54245B-677B-4677-BC29-31D7B1560A8D}" type="sibTrans" cxnId="{15F8278C-8749-446F-9DCF-78CEABB065E3}">
      <dgm:prSet/>
      <dgm:spPr/>
      <dgm:t>
        <a:bodyPr/>
        <a:lstStyle/>
        <a:p>
          <a:endParaRPr lang="en-US"/>
        </a:p>
      </dgm:t>
    </dgm:pt>
    <dgm:pt modelId="{407BB676-37EE-4288-A893-7DC8864B5224}">
      <dgm:prSet phldrT="[Text]"/>
      <dgm:spPr>
        <a:xfrm>
          <a:off x="2492538" y="3437866"/>
          <a:ext cx="1706991" cy="853495"/>
        </a:xfrm>
        <a:prstGeom prst="roundRect">
          <a:avLst/>
        </a:prstGeom>
        <a:solidFill>
          <a:srgbClr val="00694E"/>
        </a:solidFill>
        <a:ln w="381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Quality Initiative Proposal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(Years 5 -7)</a:t>
          </a:r>
        </a:p>
      </dgm:t>
    </dgm:pt>
    <dgm:pt modelId="{50D747D7-CC37-4219-A25F-0FC059FBBE6A}" type="parTrans" cxnId="{FEB18D6D-0FFB-4468-AE7B-ED889858DC16}">
      <dgm:prSet/>
      <dgm:spPr/>
      <dgm:t>
        <a:bodyPr/>
        <a:lstStyle/>
        <a:p>
          <a:endParaRPr lang="en-US"/>
        </a:p>
      </dgm:t>
    </dgm:pt>
    <dgm:pt modelId="{56C504C7-DAB7-4834-B3C4-04F7F907E2C3}" type="sibTrans" cxnId="{FEB18D6D-0FFB-4468-AE7B-ED889858DC16}">
      <dgm:prSet/>
      <dgm:spPr/>
      <dgm:t>
        <a:bodyPr/>
        <a:lstStyle/>
        <a:p>
          <a:endParaRPr lang="en-US"/>
        </a:p>
      </dgm:t>
    </dgm:pt>
    <dgm:pt modelId="{9FE4FB10-B416-46FF-AC50-C2D489E26478}">
      <dgm:prSet phldrT="[Text]"/>
      <dgm:spPr>
        <a:xfrm>
          <a:off x="589400" y="3437866"/>
          <a:ext cx="1706991" cy="853495"/>
        </a:xfrm>
        <a:prstGeom prst="roundRect">
          <a:avLst/>
        </a:prstGeom>
        <a:solidFill>
          <a:srgbClr val="00694E"/>
        </a:solidFill>
        <a:ln w="381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Quality Initiative Report &amp; Prepare  Assurance Filing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(Years 7-9)</a:t>
          </a:r>
        </a:p>
      </dgm:t>
    </dgm:pt>
    <dgm:pt modelId="{03FB5FE2-D327-483C-8CF0-2B5576C807B5}" type="parTrans" cxnId="{8B1EFF55-5ECF-4B58-80E5-CAA0CBCC91B1}">
      <dgm:prSet/>
      <dgm:spPr/>
      <dgm:t>
        <a:bodyPr/>
        <a:lstStyle/>
        <a:p>
          <a:endParaRPr lang="en-US"/>
        </a:p>
      </dgm:t>
    </dgm:pt>
    <dgm:pt modelId="{827A52A8-2328-4221-B06F-132AAC3720D5}" type="sibTrans" cxnId="{8B1EFF55-5ECF-4B58-80E5-CAA0CBCC91B1}">
      <dgm:prSet/>
      <dgm:spPr/>
      <dgm:t>
        <a:bodyPr/>
        <a:lstStyle/>
        <a:p>
          <a:endParaRPr lang="en-US"/>
        </a:p>
      </dgm:t>
    </dgm:pt>
    <dgm:pt modelId="{4D711059-B204-4421-81F9-6DF7302F6CF7}">
      <dgm:prSet phldrT="[Text]"/>
      <dgm:spPr>
        <a:xfrm>
          <a:off x="1298" y="1627874"/>
          <a:ext cx="1706991" cy="853495"/>
        </a:xfrm>
        <a:prstGeom prst="roundRect">
          <a:avLst/>
        </a:prstGeom>
        <a:solidFill>
          <a:srgbClr val="F4AA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Comprehensive Evaluation for Reaffirmation &amp; Federal Compliance Filing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 10)</a:t>
          </a:r>
        </a:p>
      </dgm:t>
    </dgm:pt>
    <dgm:pt modelId="{1D2BB41C-DE42-4CA9-A3D0-FC64F9104A06}" type="parTrans" cxnId="{E78F7707-C083-4652-B9B6-E5A940B8215F}">
      <dgm:prSet/>
      <dgm:spPr/>
      <dgm:t>
        <a:bodyPr/>
        <a:lstStyle/>
        <a:p>
          <a:endParaRPr lang="en-US"/>
        </a:p>
      </dgm:t>
    </dgm:pt>
    <dgm:pt modelId="{8C377EE0-C503-441E-8D9F-904C8057743B}" type="sibTrans" cxnId="{E78F7707-C083-4652-B9B6-E5A940B8215F}">
      <dgm:prSet/>
      <dgm:spPr/>
      <dgm:t>
        <a:bodyPr/>
        <a:lstStyle/>
        <a:p>
          <a:endParaRPr lang="en-US"/>
        </a:p>
      </dgm:t>
    </dgm:pt>
    <dgm:pt modelId="{31F7C66B-0E66-4357-8663-1754D1113DA2}" type="pres">
      <dgm:prSet presAssocID="{20824D58-0FE6-4089-A5D3-E877E77A141B}" presName="Name0" presStyleCnt="0">
        <dgm:presLayoutVars>
          <dgm:dir/>
          <dgm:resizeHandles val="exact"/>
        </dgm:presLayoutVars>
      </dgm:prSet>
      <dgm:spPr/>
    </dgm:pt>
    <dgm:pt modelId="{D549586E-E233-4EBD-9F53-B13EDB3E700B}" type="pres">
      <dgm:prSet presAssocID="{20824D58-0FE6-4089-A5D3-E877E77A141B}" presName="cycle" presStyleCnt="0"/>
      <dgm:spPr/>
    </dgm:pt>
    <dgm:pt modelId="{C1B83B5E-7E67-4DC8-814E-0A025E9FF756}" type="pres">
      <dgm:prSet presAssocID="{EFB6E533-CB87-4303-A544-B4C74851F8D8}" presName="nodeFirstNode" presStyleLbl="node1" presStyleIdx="0" presStyleCnt="5">
        <dgm:presLayoutVars>
          <dgm:bulletEnabled val="1"/>
        </dgm:presLayoutVars>
      </dgm:prSet>
      <dgm:spPr/>
    </dgm:pt>
    <dgm:pt modelId="{8439703E-C13F-4F1E-A085-8A7455DC260B}" type="pres">
      <dgm:prSet presAssocID="{DADCA1AA-FE7E-46A0-86C9-679793073181}" presName="sibTransFirstNode" presStyleLbl="bgShp" presStyleIdx="0" presStyleCnt="1"/>
      <dgm:spPr/>
    </dgm:pt>
    <dgm:pt modelId="{95E099DC-2883-4FCE-884B-04CBE440C30F}" type="pres">
      <dgm:prSet presAssocID="{6DEB907F-1F45-4AC9-82A0-035AF84AD051}" presName="nodeFollowingNodes" presStyleLbl="node1" presStyleIdx="1" presStyleCnt="5">
        <dgm:presLayoutVars>
          <dgm:bulletEnabled val="1"/>
        </dgm:presLayoutVars>
      </dgm:prSet>
      <dgm:spPr/>
    </dgm:pt>
    <dgm:pt modelId="{AD1C455F-C5FF-4A89-A06F-82D4767E4584}" type="pres">
      <dgm:prSet presAssocID="{407BB676-37EE-4288-A893-7DC8864B5224}" presName="nodeFollowingNodes" presStyleLbl="node1" presStyleIdx="2" presStyleCnt="5">
        <dgm:presLayoutVars>
          <dgm:bulletEnabled val="1"/>
        </dgm:presLayoutVars>
      </dgm:prSet>
      <dgm:spPr/>
    </dgm:pt>
    <dgm:pt modelId="{FB3377D0-7AEE-4249-83BF-2DA13107F798}" type="pres">
      <dgm:prSet presAssocID="{9FE4FB10-B416-46FF-AC50-C2D489E26478}" presName="nodeFollowingNodes" presStyleLbl="node1" presStyleIdx="3" presStyleCnt="5">
        <dgm:presLayoutVars>
          <dgm:bulletEnabled val="1"/>
        </dgm:presLayoutVars>
      </dgm:prSet>
      <dgm:spPr/>
    </dgm:pt>
    <dgm:pt modelId="{9046B5FD-2EE7-44A7-BA73-0D5409503135}" type="pres">
      <dgm:prSet presAssocID="{4D711059-B204-4421-81F9-6DF7302F6CF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78F7707-C083-4652-B9B6-E5A940B8215F}" srcId="{20824D58-0FE6-4089-A5D3-E877E77A141B}" destId="{4D711059-B204-4421-81F9-6DF7302F6CF7}" srcOrd="4" destOrd="0" parTransId="{1D2BB41C-DE42-4CA9-A3D0-FC64F9104A06}" sibTransId="{8C377EE0-C503-441E-8D9F-904C8057743B}"/>
    <dgm:cxn modelId="{2C12A60B-E533-493B-9D65-42BFC4005D9B}" srcId="{20824D58-0FE6-4089-A5D3-E877E77A141B}" destId="{EFB6E533-CB87-4303-A544-B4C74851F8D8}" srcOrd="0" destOrd="0" parTransId="{A09DFB19-18A1-4F58-9C41-55941397F0DC}" sibTransId="{DADCA1AA-FE7E-46A0-86C9-679793073181}"/>
    <dgm:cxn modelId="{6054CC16-648D-4204-ACCB-E9971E7AB347}" type="presOf" srcId="{DADCA1AA-FE7E-46A0-86C9-679793073181}" destId="{8439703E-C13F-4F1E-A085-8A7455DC260B}" srcOrd="0" destOrd="0" presId="urn:microsoft.com/office/officeart/2005/8/layout/cycle3"/>
    <dgm:cxn modelId="{6791DE5B-2A8D-4829-86FE-49273A8E035D}" type="presOf" srcId="{EFB6E533-CB87-4303-A544-B4C74851F8D8}" destId="{C1B83B5E-7E67-4DC8-814E-0A025E9FF756}" srcOrd="0" destOrd="0" presId="urn:microsoft.com/office/officeart/2005/8/layout/cycle3"/>
    <dgm:cxn modelId="{C7684068-F413-43E2-82B2-BF574F86A3C0}" type="presOf" srcId="{20824D58-0FE6-4089-A5D3-E877E77A141B}" destId="{31F7C66B-0E66-4357-8663-1754D1113DA2}" srcOrd="0" destOrd="0" presId="urn:microsoft.com/office/officeart/2005/8/layout/cycle3"/>
    <dgm:cxn modelId="{FEB18D6D-0FFB-4468-AE7B-ED889858DC16}" srcId="{20824D58-0FE6-4089-A5D3-E877E77A141B}" destId="{407BB676-37EE-4288-A893-7DC8864B5224}" srcOrd="2" destOrd="0" parTransId="{50D747D7-CC37-4219-A25F-0FC059FBBE6A}" sibTransId="{56C504C7-DAB7-4834-B3C4-04F7F907E2C3}"/>
    <dgm:cxn modelId="{8B1EFF55-5ECF-4B58-80E5-CAA0CBCC91B1}" srcId="{20824D58-0FE6-4089-A5D3-E877E77A141B}" destId="{9FE4FB10-B416-46FF-AC50-C2D489E26478}" srcOrd="3" destOrd="0" parTransId="{03FB5FE2-D327-483C-8CF0-2B5576C807B5}" sibTransId="{827A52A8-2328-4221-B06F-132AAC3720D5}"/>
    <dgm:cxn modelId="{24ED6B79-5771-41FB-B59E-8E91A3B8A70E}" type="presOf" srcId="{9FE4FB10-B416-46FF-AC50-C2D489E26478}" destId="{FB3377D0-7AEE-4249-83BF-2DA13107F798}" srcOrd="0" destOrd="0" presId="urn:microsoft.com/office/officeart/2005/8/layout/cycle3"/>
    <dgm:cxn modelId="{15F8278C-8749-446F-9DCF-78CEABB065E3}" srcId="{20824D58-0FE6-4089-A5D3-E877E77A141B}" destId="{6DEB907F-1F45-4AC9-82A0-035AF84AD051}" srcOrd="1" destOrd="0" parTransId="{68562A92-BE94-48C4-A9B3-99CFCFB797C0}" sibTransId="{6E54245B-677B-4677-BC29-31D7B1560A8D}"/>
    <dgm:cxn modelId="{097A8CC0-C7F9-42A9-B4DE-A1018A361BB4}" type="presOf" srcId="{4D711059-B204-4421-81F9-6DF7302F6CF7}" destId="{9046B5FD-2EE7-44A7-BA73-0D5409503135}" srcOrd="0" destOrd="0" presId="urn:microsoft.com/office/officeart/2005/8/layout/cycle3"/>
    <dgm:cxn modelId="{CDE58CC3-A79C-4762-9601-7A30B6152739}" type="presOf" srcId="{407BB676-37EE-4288-A893-7DC8864B5224}" destId="{AD1C455F-C5FF-4A89-A06F-82D4767E4584}" srcOrd="0" destOrd="0" presId="urn:microsoft.com/office/officeart/2005/8/layout/cycle3"/>
    <dgm:cxn modelId="{3F23BFC9-5735-4A80-83E8-917A5EAA43C4}" type="presOf" srcId="{6DEB907F-1F45-4AC9-82A0-035AF84AD051}" destId="{95E099DC-2883-4FCE-884B-04CBE440C30F}" srcOrd="0" destOrd="0" presId="urn:microsoft.com/office/officeart/2005/8/layout/cycle3"/>
    <dgm:cxn modelId="{66DE5533-827F-4176-902C-1EF0DED23DC4}" type="presParOf" srcId="{31F7C66B-0E66-4357-8663-1754D1113DA2}" destId="{D549586E-E233-4EBD-9F53-B13EDB3E700B}" srcOrd="0" destOrd="0" presId="urn:microsoft.com/office/officeart/2005/8/layout/cycle3"/>
    <dgm:cxn modelId="{C1403DCD-D0EF-44E6-A92B-A02E5535BFD2}" type="presParOf" srcId="{D549586E-E233-4EBD-9F53-B13EDB3E700B}" destId="{C1B83B5E-7E67-4DC8-814E-0A025E9FF756}" srcOrd="0" destOrd="0" presId="urn:microsoft.com/office/officeart/2005/8/layout/cycle3"/>
    <dgm:cxn modelId="{71A5638E-CE24-4E39-B7B5-D3FDEEC61F7C}" type="presParOf" srcId="{D549586E-E233-4EBD-9F53-B13EDB3E700B}" destId="{8439703E-C13F-4F1E-A085-8A7455DC260B}" srcOrd="1" destOrd="0" presId="urn:microsoft.com/office/officeart/2005/8/layout/cycle3"/>
    <dgm:cxn modelId="{130047A5-28FC-4879-8906-776ABDA7B88F}" type="presParOf" srcId="{D549586E-E233-4EBD-9F53-B13EDB3E700B}" destId="{95E099DC-2883-4FCE-884B-04CBE440C30F}" srcOrd="2" destOrd="0" presId="urn:microsoft.com/office/officeart/2005/8/layout/cycle3"/>
    <dgm:cxn modelId="{F9E5339A-2E3E-4F29-8D12-379C767CD3EE}" type="presParOf" srcId="{D549586E-E233-4EBD-9F53-B13EDB3E700B}" destId="{AD1C455F-C5FF-4A89-A06F-82D4767E4584}" srcOrd="3" destOrd="0" presId="urn:microsoft.com/office/officeart/2005/8/layout/cycle3"/>
    <dgm:cxn modelId="{93890410-C3DE-4919-8DF5-C802C9B9288D}" type="presParOf" srcId="{D549586E-E233-4EBD-9F53-B13EDB3E700B}" destId="{FB3377D0-7AEE-4249-83BF-2DA13107F798}" srcOrd="4" destOrd="0" presId="urn:microsoft.com/office/officeart/2005/8/layout/cycle3"/>
    <dgm:cxn modelId="{C3A943D8-37D4-4723-85DA-19D1311BDE5C}" type="presParOf" srcId="{D549586E-E233-4EBD-9F53-B13EDB3E700B}" destId="{9046B5FD-2EE7-44A7-BA73-0D5409503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98CA0-D590-4F1F-A71F-782A9A0E9AB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6AD560E-402F-41D0-AC0B-76A4F789EF1D}">
      <dgm:prSet phldrT="[Text]"/>
      <dgm:spPr/>
      <dgm:t>
        <a:bodyPr/>
        <a:lstStyle/>
        <a:p>
          <a:r>
            <a:rPr lang="en-US" dirty="0"/>
            <a:t>Launch Federal Compliance Committee and subcommittees</a:t>
          </a:r>
        </a:p>
        <a:p>
          <a:r>
            <a:rPr lang="en-US" dirty="0"/>
            <a:t>Feb/March 2023</a:t>
          </a:r>
        </a:p>
      </dgm:t>
    </dgm:pt>
    <dgm:pt modelId="{A1BD7BC5-9AC3-41C1-BAF0-014129B8B1C8}" type="parTrans" cxnId="{E6986009-558B-479D-ADEF-0BE30202E262}">
      <dgm:prSet/>
      <dgm:spPr/>
      <dgm:t>
        <a:bodyPr/>
        <a:lstStyle/>
        <a:p>
          <a:endParaRPr lang="en-US"/>
        </a:p>
      </dgm:t>
    </dgm:pt>
    <dgm:pt modelId="{77053B75-D7E1-4FE4-9132-0F6BCBEDFD7D}" type="sibTrans" cxnId="{E6986009-558B-479D-ADEF-0BE30202E262}">
      <dgm:prSet/>
      <dgm:spPr/>
      <dgm:t>
        <a:bodyPr/>
        <a:lstStyle/>
        <a:p>
          <a:endParaRPr lang="en-US"/>
        </a:p>
      </dgm:t>
    </dgm:pt>
    <dgm:pt modelId="{32C29E6F-7F25-473E-8E80-B646924F87CA}">
      <dgm:prSet phldrT="[Text]"/>
      <dgm:spPr/>
      <dgm:t>
        <a:bodyPr/>
        <a:lstStyle/>
        <a:p>
          <a:r>
            <a:rPr lang="en-US" dirty="0"/>
            <a:t>Deliverable 1:</a:t>
          </a:r>
        </a:p>
        <a:p>
          <a:r>
            <a:rPr lang="en-US" dirty="0"/>
            <a:t>Learn about HLC Requirements; Identify OHIO policies</a:t>
          </a:r>
        </a:p>
        <a:p>
          <a:r>
            <a:rPr lang="en-US" dirty="0"/>
            <a:t>May 2023</a:t>
          </a:r>
        </a:p>
      </dgm:t>
    </dgm:pt>
    <dgm:pt modelId="{92FFB469-F3BF-47EB-AF17-B65DF5EBC646}" type="parTrans" cxnId="{C7C99AA1-983E-4522-8455-697976068A77}">
      <dgm:prSet/>
      <dgm:spPr/>
      <dgm:t>
        <a:bodyPr/>
        <a:lstStyle/>
        <a:p>
          <a:endParaRPr lang="en-US"/>
        </a:p>
      </dgm:t>
    </dgm:pt>
    <dgm:pt modelId="{A8BD7232-FA60-4C0D-B586-D490D61F6658}" type="sibTrans" cxnId="{C7C99AA1-983E-4522-8455-697976068A77}">
      <dgm:prSet/>
      <dgm:spPr/>
      <dgm:t>
        <a:bodyPr/>
        <a:lstStyle/>
        <a:p>
          <a:endParaRPr lang="en-US"/>
        </a:p>
      </dgm:t>
    </dgm:pt>
    <dgm:pt modelId="{905D3B97-8769-42E2-86D8-3C0DFE702C65}">
      <dgm:prSet phldrT="[Text]"/>
      <dgm:spPr/>
      <dgm:t>
        <a:bodyPr/>
        <a:lstStyle/>
        <a:p>
          <a:r>
            <a:rPr lang="en-US" dirty="0"/>
            <a:t>Deliverable 5:</a:t>
          </a:r>
        </a:p>
        <a:p>
          <a:r>
            <a:rPr lang="en-US" dirty="0"/>
            <a:t>Submit Federal Compliance Report 12-15-24 </a:t>
          </a:r>
        </a:p>
      </dgm:t>
    </dgm:pt>
    <dgm:pt modelId="{7707F7A1-83B4-4852-A7D9-CF2FA4DDA5BB}" type="parTrans" cxnId="{33ACB4CD-5CC3-4D3A-AB7A-97EEBA99C035}">
      <dgm:prSet/>
      <dgm:spPr/>
      <dgm:t>
        <a:bodyPr/>
        <a:lstStyle/>
        <a:p>
          <a:endParaRPr lang="en-US"/>
        </a:p>
      </dgm:t>
    </dgm:pt>
    <dgm:pt modelId="{12843991-3333-4A1E-B48E-179AC67F9CC8}" type="sibTrans" cxnId="{33ACB4CD-5CC3-4D3A-AB7A-97EEBA99C035}">
      <dgm:prSet/>
      <dgm:spPr/>
      <dgm:t>
        <a:bodyPr/>
        <a:lstStyle/>
        <a:p>
          <a:endParaRPr lang="en-US"/>
        </a:p>
      </dgm:t>
    </dgm:pt>
    <dgm:pt modelId="{A741FD4C-0677-47D0-BCFA-6A347DA2212F}">
      <dgm:prSet phldrT="[Text]"/>
      <dgm:spPr/>
      <dgm:t>
        <a:bodyPr/>
        <a:lstStyle/>
        <a:p>
          <a:r>
            <a:rPr lang="en-US" dirty="0"/>
            <a:t>Deliverable 2: Qualitative evaluation of Polices</a:t>
          </a:r>
        </a:p>
        <a:p>
          <a:r>
            <a:rPr lang="en-US" dirty="0"/>
            <a:t>9/15/2023</a:t>
          </a:r>
        </a:p>
      </dgm:t>
    </dgm:pt>
    <dgm:pt modelId="{7FF34371-4439-4DA2-83FE-C394A98D6164}" type="parTrans" cxnId="{7B5BE75A-56F6-4EE9-844F-DD9CE8613F46}">
      <dgm:prSet/>
      <dgm:spPr/>
      <dgm:t>
        <a:bodyPr/>
        <a:lstStyle/>
        <a:p>
          <a:endParaRPr lang="en-US"/>
        </a:p>
      </dgm:t>
    </dgm:pt>
    <dgm:pt modelId="{86C6DAA4-8EBB-46F5-9967-2421AA4277D1}" type="sibTrans" cxnId="{7B5BE75A-56F6-4EE9-844F-DD9CE8613F46}">
      <dgm:prSet/>
      <dgm:spPr/>
      <dgm:t>
        <a:bodyPr/>
        <a:lstStyle/>
        <a:p>
          <a:endParaRPr lang="en-US"/>
        </a:p>
      </dgm:t>
    </dgm:pt>
    <dgm:pt modelId="{55BF19ED-D619-4A11-A091-46D752EBDCD5}">
      <dgm:prSet phldrT="[Text]"/>
      <dgm:spPr/>
      <dgm:t>
        <a:bodyPr/>
        <a:lstStyle/>
        <a:p>
          <a:r>
            <a:rPr lang="en-US" dirty="0"/>
            <a:t>Deliverable 3: Recommendations to leadership and responsible parties to improve compliance</a:t>
          </a:r>
        </a:p>
        <a:p>
          <a:r>
            <a:rPr lang="en-US" dirty="0"/>
            <a:t>10/15/2023</a:t>
          </a:r>
        </a:p>
      </dgm:t>
    </dgm:pt>
    <dgm:pt modelId="{8A97853D-C51A-4646-BA88-30A0B03A4F9A}" type="parTrans" cxnId="{A3AAFB09-4D3C-4071-9646-AFDB5E06839F}">
      <dgm:prSet/>
      <dgm:spPr/>
      <dgm:t>
        <a:bodyPr/>
        <a:lstStyle/>
        <a:p>
          <a:endParaRPr lang="en-US"/>
        </a:p>
      </dgm:t>
    </dgm:pt>
    <dgm:pt modelId="{25736F8A-4B48-4D67-BEC3-0D70B01D7178}" type="sibTrans" cxnId="{A3AAFB09-4D3C-4071-9646-AFDB5E06839F}">
      <dgm:prSet/>
      <dgm:spPr/>
      <dgm:t>
        <a:bodyPr/>
        <a:lstStyle/>
        <a:p>
          <a:endParaRPr lang="en-US"/>
        </a:p>
      </dgm:t>
    </dgm:pt>
    <dgm:pt modelId="{2EF513D2-0E57-4AC4-841D-A66B916EF238}">
      <dgm:prSet phldrT="[Text]"/>
      <dgm:spPr/>
      <dgm:t>
        <a:bodyPr/>
        <a:lstStyle/>
        <a:p>
          <a:r>
            <a:rPr lang="en-US" dirty="0"/>
            <a:t>Deliverable 4:</a:t>
          </a:r>
        </a:p>
        <a:p>
          <a:r>
            <a:rPr lang="en-US" dirty="0"/>
            <a:t>Compile rough draft Report</a:t>
          </a:r>
        </a:p>
        <a:p>
          <a:r>
            <a:rPr lang="en-US" dirty="0"/>
            <a:t>8/1/2024</a:t>
          </a:r>
        </a:p>
      </dgm:t>
    </dgm:pt>
    <dgm:pt modelId="{1F5FEDBE-636E-45AF-A2EF-8D53ABC25B3B}" type="parTrans" cxnId="{29C44CC4-95ED-4A60-938F-EC1829433404}">
      <dgm:prSet/>
      <dgm:spPr/>
      <dgm:t>
        <a:bodyPr/>
        <a:lstStyle/>
        <a:p>
          <a:endParaRPr lang="en-US"/>
        </a:p>
      </dgm:t>
    </dgm:pt>
    <dgm:pt modelId="{83A30498-D1FF-4613-AA6C-89701A34E837}" type="sibTrans" cxnId="{29C44CC4-95ED-4A60-938F-EC1829433404}">
      <dgm:prSet/>
      <dgm:spPr/>
      <dgm:t>
        <a:bodyPr/>
        <a:lstStyle/>
        <a:p>
          <a:endParaRPr lang="en-US"/>
        </a:p>
      </dgm:t>
    </dgm:pt>
    <dgm:pt modelId="{7FCFCCAF-FF45-4133-989F-B9BDCE140225}" type="pres">
      <dgm:prSet presAssocID="{D3498CA0-D590-4F1F-A71F-782A9A0E9AB2}" presName="CompostProcess" presStyleCnt="0">
        <dgm:presLayoutVars>
          <dgm:dir/>
          <dgm:resizeHandles val="exact"/>
        </dgm:presLayoutVars>
      </dgm:prSet>
      <dgm:spPr/>
    </dgm:pt>
    <dgm:pt modelId="{433E154F-B06A-4B3B-B827-2BDDCC874818}" type="pres">
      <dgm:prSet presAssocID="{D3498CA0-D590-4F1F-A71F-782A9A0E9AB2}" presName="arrow" presStyleLbl="bgShp" presStyleIdx="0" presStyleCnt="1"/>
      <dgm:spPr/>
    </dgm:pt>
    <dgm:pt modelId="{5BFDC9C0-C52F-4B5A-B137-8D77BB086C95}" type="pres">
      <dgm:prSet presAssocID="{D3498CA0-D590-4F1F-A71F-782A9A0E9AB2}" presName="linearProcess" presStyleCnt="0"/>
      <dgm:spPr/>
    </dgm:pt>
    <dgm:pt modelId="{C3BB0739-8323-41B5-A9FE-8F1A5E74231E}" type="pres">
      <dgm:prSet presAssocID="{D6AD560E-402F-41D0-AC0B-76A4F789EF1D}" presName="textNode" presStyleLbl="node1" presStyleIdx="0" presStyleCnt="6" custLinFactNeighborX="-19273">
        <dgm:presLayoutVars>
          <dgm:bulletEnabled val="1"/>
        </dgm:presLayoutVars>
      </dgm:prSet>
      <dgm:spPr/>
    </dgm:pt>
    <dgm:pt modelId="{23DDE1F4-95D3-47F6-A468-9175964CFE0E}" type="pres">
      <dgm:prSet presAssocID="{77053B75-D7E1-4FE4-9132-0F6BCBEDFD7D}" presName="sibTrans" presStyleCnt="0"/>
      <dgm:spPr/>
    </dgm:pt>
    <dgm:pt modelId="{B553AC44-AED3-4F9E-B830-46D0D2FDD26D}" type="pres">
      <dgm:prSet presAssocID="{32C29E6F-7F25-473E-8E80-B646924F87CA}" presName="textNode" presStyleLbl="node1" presStyleIdx="1" presStyleCnt="6">
        <dgm:presLayoutVars>
          <dgm:bulletEnabled val="1"/>
        </dgm:presLayoutVars>
      </dgm:prSet>
      <dgm:spPr/>
    </dgm:pt>
    <dgm:pt modelId="{9EB0F59C-5220-4F42-9C91-4C02DE83E7F0}" type="pres">
      <dgm:prSet presAssocID="{A8BD7232-FA60-4C0D-B586-D490D61F6658}" presName="sibTrans" presStyleCnt="0"/>
      <dgm:spPr/>
    </dgm:pt>
    <dgm:pt modelId="{7F53948E-6A77-4F25-810A-F4F462542CDC}" type="pres">
      <dgm:prSet presAssocID="{A741FD4C-0677-47D0-BCFA-6A347DA2212F}" presName="textNode" presStyleLbl="node1" presStyleIdx="2" presStyleCnt="6">
        <dgm:presLayoutVars>
          <dgm:bulletEnabled val="1"/>
        </dgm:presLayoutVars>
      </dgm:prSet>
      <dgm:spPr/>
    </dgm:pt>
    <dgm:pt modelId="{3C246948-B04A-4E2E-AFB6-D289BDA290D0}" type="pres">
      <dgm:prSet presAssocID="{86C6DAA4-8EBB-46F5-9967-2421AA4277D1}" presName="sibTrans" presStyleCnt="0"/>
      <dgm:spPr/>
    </dgm:pt>
    <dgm:pt modelId="{EA59A125-D6F7-413B-85A8-4DE27EFDBF14}" type="pres">
      <dgm:prSet presAssocID="{55BF19ED-D619-4A11-A091-46D752EBDCD5}" presName="textNode" presStyleLbl="node1" presStyleIdx="3" presStyleCnt="6">
        <dgm:presLayoutVars>
          <dgm:bulletEnabled val="1"/>
        </dgm:presLayoutVars>
      </dgm:prSet>
      <dgm:spPr/>
    </dgm:pt>
    <dgm:pt modelId="{8C6EF0EF-E3F7-436E-9136-A707D25A4EC9}" type="pres">
      <dgm:prSet presAssocID="{25736F8A-4B48-4D67-BEC3-0D70B01D7178}" presName="sibTrans" presStyleCnt="0"/>
      <dgm:spPr/>
    </dgm:pt>
    <dgm:pt modelId="{55FD87F2-F677-48EF-924F-06443BD124B5}" type="pres">
      <dgm:prSet presAssocID="{2EF513D2-0E57-4AC4-841D-A66B916EF238}" presName="textNode" presStyleLbl="node1" presStyleIdx="4" presStyleCnt="6">
        <dgm:presLayoutVars>
          <dgm:bulletEnabled val="1"/>
        </dgm:presLayoutVars>
      </dgm:prSet>
      <dgm:spPr/>
    </dgm:pt>
    <dgm:pt modelId="{31FE96BF-DE9B-42F9-89E6-0CE2612FCBF2}" type="pres">
      <dgm:prSet presAssocID="{83A30498-D1FF-4613-AA6C-89701A34E837}" presName="sibTrans" presStyleCnt="0"/>
      <dgm:spPr/>
    </dgm:pt>
    <dgm:pt modelId="{7B925D44-02E0-4F4E-815D-A525641701E7}" type="pres">
      <dgm:prSet presAssocID="{905D3B97-8769-42E2-86D8-3C0DFE702C6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D34D107-A718-4A06-98EF-A21652A4CC97}" type="presOf" srcId="{A741FD4C-0677-47D0-BCFA-6A347DA2212F}" destId="{7F53948E-6A77-4F25-810A-F4F462542CDC}" srcOrd="0" destOrd="0" presId="urn:microsoft.com/office/officeart/2005/8/layout/hProcess9"/>
    <dgm:cxn modelId="{44082508-B893-4D09-85F0-25F466C32CEA}" type="presOf" srcId="{32C29E6F-7F25-473E-8E80-B646924F87CA}" destId="{B553AC44-AED3-4F9E-B830-46D0D2FDD26D}" srcOrd="0" destOrd="0" presId="urn:microsoft.com/office/officeart/2005/8/layout/hProcess9"/>
    <dgm:cxn modelId="{E6986009-558B-479D-ADEF-0BE30202E262}" srcId="{D3498CA0-D590-4F1F-A71F-782A9A0E9AB2}" destId="{D6AD560E-402F-41D0-AC0B-76A4F789EF1D}" srcOrd="0" destOrd="0" parTransId="{A1BD7BC5-9AC3-41C1-BAF0-014129B8B1C8}" sibTransId="{77053B75-D7E1-4FE4-9132-0F6BCBEDFD7D}"/>
    <dgm:cxn modelId="{A3AAFB09-4D3C-4071-9646-AFDB5E06839F}" srcId="{D3498CA0-D590-4F1F-A71F-782A9A0E9AB2}" destId="{55BF19ED-D619-4A11-A091-46D752EBDCD5}" srcOrd="3" destOrd="0" parTransId="{8A97853D-C51A-4646-BA88-30A0B03A4F9A}" sibTransId="{25736F8A-4B48-4D67-BEC3-0D70B01D7178}"/>
    <dgm:cxn modelId="{2D67EE31-89FB-44DE-92E8-CC68781407D8}" type="presOf" srcId="{2EF513D2-0E57-4AC4-841D-A66B916EF238}" destId="{55FD87F2-F677-48EF-924F-06443BD124B5}" srcOrd="0" destOrd="0" presId="urn:microsoft.com/office/officeart/2005/8/layout/hProcess9"/>
    <dgm:cxn modelId="{7B5BE75A-56F6-4EE9-844F-DD9CE8613F46}" srcId="{D3498CA0-D590-4F1F-A71F-782A9A0E9AB2}" destId="{A741FD4C-0677-47D0-BCFA-6A347DA2212F}" srcOrd="2" destOrd="0" parTransId="{7FF34371-4439-4DA2-83FE-C394A98D6164}" sibTransId="{86C6DAA4-8EBB-46F5-9967-2421AA4277D1}"/>
    <dgm:cxn modelId="{906FDA81-2AFC-440A-B614-DE8F28CD30CC}" type="presOf" srcId="{905D3B97-8769-42E2-86D8-3C0DFE702C65}" destId="{7B925D44-02E0-4F4E-815D-A525641701E7}" srcOrd="0" destOrd="0" presId="urn:microsoft.com/office/officeart/2005/8/layout/hProcess9"/>
    <dgm:cxn modelId="{C7C99AA1-983E-4522-8455-697976068A77}" srcId="{D3498CA0-D590-4F1F-A71F-782A9A0E9AB2}" destId="{32C29E6F-7F25-473E-8E80-B646924F87CA}" srcOrd="1" destOrd="0" parTransId="{92FFB469-F3BF-47EB-AF17-B65DF5EBC646}" sibTransId="{A8BD7232-FA60-4C0D-B586-D490D61F6658}"/>
    <dgm:cxn modelId="{365AD9A2-91BF-492F-B86E-E2D65CD11968}" type="presOf" srcId="{D3498CA0-D590-4F1F-A71F-782A9A0E9AB2}" destId="{7FCFCCAF-FF45-4133-989F-B9BDCE140225}" srcOrd="0" destOrd="0" presId="urn:microsoft.com/office/officeart/2005/8/layout/hProcess9"/>
    <dgm:cxn modelId="{951AA2C1-3E38-4FA2-9942-3BF88FDBA2C0}" type="presOf" srcId="{D6AD560E-402F-41D0-AC0B-76A4F789EF1D}" destId="{C3BB0739-8323-41B5-A9FE-8F1A5E74231E}" srcOrd="0" destOrd="0" presId="urn:microsoft.com/office/officeart/2005/8/layout/hProcess9"/>
    <dgm:cxn modelId="{29C44CC4-95ED-4A60-938F-EC1829433404}" srcId="{D3498CA0-D590-4F1F-A71F-782A9A0E9AB2}" destId="{2EF513D2-0E57-4AC4-841D-A66B916EF238}" srcOrd="4" destOrd="0" parTransId="{1F5FEDBE-636E-45AF-A2EF-8D53ABC25B3B}" sibTransId="{83A30498-D1FF-4613-AA6C-89701A34E837}"/>
    <dgm:cxn modelId="{33ACB4CD-5CC3-4D3A-AB7A-97EEBA99C035}" srcId="{D3498CA0-D590-4F1F-A71F-782A9A0E9AB2}" destId="{905D3B97-8769-42E2-86D8-3C0DFE702C65}" srcOrd="5" destOrd="0" parTransId="{7707F7A1-83B4-4852-A7D9-CF2FA4DDA5BB}" sibTransId="{12843991-3333-4A1E-B48E-179AC67F9CC8}"/>
    <dgm:cxn modelId="{5CF9ACDE-D612-456F-9E47-EF3077B6945B}" type="presOf" srcId="{55BF19ED-D619-4A11-A091-46D752EBDCD5}" destId="{EA59A125-D6F7-413B-85A8-4DE27EFDBF14}" srcOrd="0" destOrd="0" presId="urn:microsoft.com/office/officeart/2005/8/layout/hProcess9"/>
    <dgm:cxn modelId="{B688B0D6-F5BC-466F-A568-981302C12BC3}" type="presParOf" srcId="{7FCFCCAF-FF45-4133-989F-B9BDCE140225}" destId="{433E154F-B06A-4B3B-B827-2BDDCC874818}" srcOrd="0" destOrd="0" presId="urn:microsoft.com/office/officeart/2005/8/layout/hProcess9"/>
    <dgm:cxn modelId="{703C1CB0-F01C-49BA-84F9-57A9DD0FA285}" type="presParOf" srcId="{7FCFCCAF-FF45-4133-989F-B9BDCE140225}" destId="{5BFDC9C0-C52F-4B5A-B137-8D77BB086C95}" srcOrd="1" destOrd="0" presId="urn:microsoft.com/office/officeart/2005/8/layout/hProcess9"/>
    <dgm:cxn modelId="{7E9F3FA7-CF9B-46E4-AA29-9A2C9184E84A}" type="presParOf" srcId="{5BFDC9C0-C52F-4B5A-B137-8D77BB086C95}" destId="{C3BB0739-8323-41B5-A9FE-8F1A5E74231E}" srcOrd="0" destOrd="0" presId="urn:microsoft.com/office/officeart/2005/8/layout/hProcess9"/>
    <dgm:cxn modelId="{79DFB62E-C9C7-486A-B675-C2DCB9F190ED}" type="presParOf" srcId="{5BFDC9C0-C52F-4B5A-B137-8D77BB086C95}" destId="{23DDE1F4-95D3-47F6-A468-9175964CFE0E}" srcOrd="1" destOrd="0" presId="urn:microsoft.com/office/officeart/2005/8/layout/hProcess9"/>
    <dgm:cxn modelId="{72943F2F-4AD9-43A8-BE99-51CE09AE509A}" type="presParOf" srcId="{5BFDC9C0-C52F-4B5A-B137-8D77BB086C95}" destId="{B553AC44-AED3-4F9E-B830-46D0D2FDD26D}" srcOrd="2" destOrd="0" presId="urn:microsoft.com/office/officeart/2005/8/layout/hProcess9"/>
    <dgm:cxn modelId="{8A4A8666-55AB-4FBD-ADCD-EB9F6B512770}" type="presParOf" srcId="{5BFDC9C0-C52F-4B5A-B137-8D77BB086C95}" destId="{9EB0F59C-5220-4F42-9C91-4C02DE83E7F0}" srcOrd="3" destOrd="0" presId="urn:microsoft.com/office/officeart/2005/8/layout/hProcess9"/>
    <dgm:cxn modelId="{B3254C1C-2228-4E36-A0EC-FF4491713131}" type="presParOf" srcId="{5BFDC9C0-C52F-4B5A-B137-8D77BB086C95}" destId="{7F53948E-6A77-4F25-810A-F4F462542CDC}" srcOrd="4" destOrd="0" presId="urn:microsoft.com/office/officeart/2005/8/layout/hProcess9"/>
    <dgm:cxn modelId="{B9C46961-DA15-4AD5-BE09-6EF014362A89}" type="presParOf" srcId="{5BFDC9C0-C52F-4B5A-B137-8D77BB086C95}" destId="{3C246948-B04A-4E2E-AFB6-D289BDA290D0}" srcOrd="5" destOrd="0" presId="urn:microsoft.com/office/officeart/2005/8/layout/hProcess9"/>
    <dgm:cxn modelId="{68EF2A7D-090C-4F36-9F76-E3202E4063DB}" type="presParOf" srcId="{5BFDC9C0-C52F-4B5A-B137-8D77BB086C95}" destId="{EA59A125-D6F7-413B-85A8-4DE27EFDBF14}" srcOrd="6" destOrd="0" presId="urn:microsoft.com/office/officeart/2005/8/layout/hProcess9"/>
    <dgm:cxn modelId="{F3630CEE-9BD9-4E0D-84EC-4D64F28201D3}" type="presParOf" srcId="{5BFDC9C0-C52F-4B5A-B137-8D77BB086C95}" destId="{8C6EF0EF-E3F7-436E-9136-A707D25A4EC9}" srcOrd="7" destOrd="0" presId="urn:microsoft.com/office/officeart/2005/8/layout/hProcess9"/>
    <dgm:cxn modelId="{BB2E7EF0-578A-4DB0-B4D0-A69FF8ABBAF1}" type="presParOf" srcId="{5BFDC9C0-C52F-4B5A-B137-8D77BB086C95}" destId="{55FD87F2-F677-48EF-924F-06443BD124B5}" srcOrd="8" destOrd="0" presId="urn:microsoft.com/office/officeart/2005/8/layout/hProcess9"/>
    <dgm:cxn modelId="{A0EFA83D-8B83-4CA4-9589-F861E8B595C8}" type="presParOf" srcId="{5BFDC9C0-C52F-4B5A-B137-8D77BB086C95}" destId="{31FE96BF-DE9B-42F9-89E6-0CE2612FCBF2}" srcOrd="9" destOrd="0" presId="urn:microsoft.com/office/officeart/2005/8/layout/hProcess9"/>
    <dgm:cxn modelId="{AD22388F-F88E-430B-8851-7F901C0353D3}" type="presParOf" srcId="{5BFDC9C0-C52F-4B5A-B137-8D77BB086C95}" destId="{7B925D44-02E0-4F4E-815D-A525641701E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98CA0-D590-4F1F-A71F-782A9A0E9AB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6AD560E-402F-41D0-AC0B-76A4F789EF1D}">
      <dgm:prSet phldrT="[Text]"/>
      <dgm:spPr/>
      <dgm:t>
        <a:bodyPr/>
        <a:lstStyle/>
        <a:p>
          <a:r>
            <a:rPr lang="en-US" dirty="0"/>
            <a:t>Launch Federal Compliance Committee and subcommittees</a:t>
          </a:r>
        </a:p>
        <a:p>
          <a:r>
            <a:rPr lang="en-US" dirty="0"/>
            <a:t>Feb/March 2023</a:t>
          </a:r>
        </a:p>
      </dgm:t>
    </dgm:pt>
    <dgm:pt modelId="{A1BD7BC5-9AC3-41C1-BAF0-014129B8B1C8}" type="parTrans" cxnId="{E6986009-558B-479D-ADEF-0BE30202E262}">
      <dgm:prSet/>
      <dgm:spPr/>
      <dgm:t>
        <a:bodyPr/>
        <a:lstStyle/>
        <a:p>
          <a:endParaRPr lang="en-US"/>
        </a:p>
      </dgm:t>
    </dgm:pt>
    <dgm:pt modelId="{77053B75-D7E1-4FE4-9132-0F6BCBEDFD7D}" type="sibTrans" cxnId="{E6986009-558B-479D-ADEF-0BE30202E262}">
      <dgm:prSet/>
      <dgm:spPr/>
      <dgm:t>
        <a:bodyPr/>
        <a:lstStyle/>
        <a:p>
          <a:endParaRPr lang="en-US"/>
        </a:p>
      </dgm:t>
    </dgm:pt>
    <dgm:pt modelId="{32C29E6F-7F25-473E-8E80-B646924F87CA}">
      <dgm:prSet phldrT="[Text]"/>
      <dgm:spPr/>
      <dgm:t>
        <a:bodyPr/>
        <a:lstStyle/>
        <a:p>
          <a:r>
            <a:rPr lang="en-US" dirty="0"/>
            <a:t>Deliverable 1:</a:t>
          </a:r>
        </a:p>
        <a:p>
          <a:r>
            <a:rPr lang="en-US" dirty="0"/>
            <a:t>Learn about HLC Requirements; Identify OHIO policies</a:t>
          </a:r>
        </a:p>
        <a:p>
          <a:r>
            <a:rPr lang="en-US" dirty="0"/>
            <a:t>May 2023</a:t>
          </a:r>
        </a:p>
      </dgm:t>
    </dgm:pt>
    <dgm:pt modelId="{92FFB469-F3BF-47EB-AF17-B65DF5EBC646}" type="parTrans" cxnId="{C7C99AA1-983E-4522-8455-697976068A77}">
      <dgm:prSet/>
      <dgm:spPr/>
      <dgm:t>
        <a:bodyPr/>
        <a:lstStyle/>
        <a:p>
          <a:endParaRPr lang="en-US"/>
        </a:p>
      </dgm:t>
    </dgm:pt>
    <dgm:pt modelId="{A8BD7232-FA60-4C0D-B586-D490D61F6658}" type="sibTrans" cxnId="{C7C99AA1-983E-4522-8455-697976068A77}">
      <dgm:prSet/>
      <dgm:spPr/>
      <dgm:t>
        <a:bodyPr/>
        <a:lstStyle/>
        <a:p>
          <a:endParaRPr lang="en-US"/>
        </a:p>
      </dgm:t>
    </dgm:pt>
    <dgm:pt modelId="{905D3B97-8769-42E2-86D8-3C0DFE702C65}">
      <dgm:prSet phldrT="[Text]"/>
      <dgm:spPr/>
      <dgm:t>
        <a:bodyPr/>
        <a:lstStyle/>
        <a:p>
          <a:r>
            <a:rPr lang="en-US" dirty="0"/>
            <a:t>Deliverable 5:</a:t>
          </a:r>
        </a:p>
        <a:p>
          <a:r>
            <a:rPr lang="en-US" dirty="0"/>
            <a:t>Submit Federal Compliance Report 12-15-24 </a:t>
          </a:r>
        </a:p>
      </dgm:t>
    </dgm:pt>
    <dgm:pt modelId="{7707F7A1-83B4-4852-A7D9-CF2FA4DDA5BB}" type="parTrans" cxnId="{33ACB4CD-5CC3-4D3A-AB7A-97EEBA99C035}">
      <dgm:prSet/>
      <dgm:spPr/>
      <dgm:t>
        <a:bodyPr/>
        <a:lstStyle/>
        <a:p>
          <a:endParaRPr lang="en-US"/>
        </a:p>
      </dgm:t>
    </dgm:pt>
    <dgm:pt modelId="{12843991-3333-4A1E-B48E-179AC67F9CC8}" type="sibTrans" cxnId="{33ACB4CD-5CC3-4D3A-AB7A-97EEBA99C035}">
      <dgm:prSet/>
      <dgm:spPr/>
      <dgm:t>
        <a:bodyPr/>
        <a:lstStyle/>
        <a:p>
          <a:endParaRPr lang="en-US"/>
        </a:p>
      </dgm:t>
    </dgm:pt>
    <dgm:pt modelId="{A741FD4C-0677-47D0-BCFA-6A347DA2212F}">
      <dgm:prSet phldrT="[Text]"/>
      <dgm:spPr/>
      <dgm:t>
        <a:bodyPr/>
        <a:lstStyle/>
        <a:p>
          <a:r>
            <a:rPr lang="en-US" dirty="0"/>
            <a:t>Deliverable 2: Qualitative evaluation of Polices</a:t>
          </a:r>
        </a:p>
        <a:p>
          <a:r>
            <a:rPr lang="en-US" dirty="0"/>
            <a:t>9/15/2023</a:t>
          </a:r>
        </a:p>
      </dgm:t>
    </dgm:pt>
    <dgm:pt modelId="{7FF34371-4439-4DA2-83FE-C394A98D6164}" type="parTrans" cxnId="{7B5BE75A-56F6-4EE9-844F-DD9CE8613F46}">
      <dgm:prSet/>
      <dgm:spPr/>
      <dgm:t>
        <a:bodyPr/>
        <a:lstStyle/>
        <a:p>
          <a:endParaRPr lang="en-US"/>
        </a:p>
      </dgm:t>
    </dgm:pt>
    <dgm:pt modelId="{86C6DAA4-8EBB-46F5-9967-2421AA4277D1}" type="sibTrans" cxnId="{7B5BE75A-56F6-4EE9-844F-DD9CE8613F46}">
      <dgm:prSet/>
      <dgm:spPr/>
      <dgm:t>
        <a:bodyPr/>
        <a:lstStyle/>
        <a:p>
          <a:endParaRPr lang="en-US"/>
        </a:p>
      </dgm:t>
    </dgm:pt>
    <dgm:pt modelId="{55BF19ED-D619-4A11-A091-46D752EBDCD5}">
      <dgm:prSet phldrT="[Text]"/>
      <dgm:spPr/>
      <dgm:t>
        <a:bodyPr/>
        <a:lstStyle/>
        <a:p>
          <a:r>
            <a:rPr lang="en-US" dirty="0"/>
            <a:t>Deliverable 3: Recommendations to leadership and responsible parties to improve compliance</a:t>
          </a:r>
        </a:p>
        <a:p>
          <a:r>
            <a:rPr lang="en-US" dirty="0"/>
            <a:t>10/15/2023</a:t>
          </a:r>
        </a:p>
      </dgm:t>
    </dgm:pt>
    <dgm:pt modelId="{8A97853D-C51A-4646-BA88-30A0B03A4F9A}" type="parTrans" cxnId="{A3AAFB09-4D3C-4071-9646-AFDB5E06839F}">
      <dgm:prSet/>
      <dgm:spPr/>
      <dgm:t>
        <a:bodyPr/>
        <a:lstStyle/>
        <a:p>
          <a:endParaRPr lang="en-US"/>
        </a:p>
      </dgm:t>
    </dgm:pt>
    <dgm:pt modelId="{25736F8A-4B48-4D67-BEC3-0D70B01D7178}" type="sibTrans" cxnId="{A3AAFB09-4D3C-4071-9646-AFDB5E06839F}">
      <dgm:prSet/>
      <dgm:spPr/>
      <dgm:t>
        <a:bodyPr/>
        <a:lstStyle/>
        <a:p>
          <a:endParaRPr lang="en-US"/>
        </a:p>
      </dgm:t>
    </dgm:pt>
    <dgm:pt modelId="{2EF513D2-0E57-4AC4-841D-A66B916EF238}">
      <dgm:prSet phldrT="[Text]"/>
      <dgm:spPr/>
      <dgm:t>
        <a:bodyPr/>
        <a:lstStyle/>
        <a:p>
          <a:r>
            <a:rPr lang="en-US" dirty="0"/>
            <a:t>Deliverable 4:</a:t>
          </a:r>
        </a:p>
        <a:p>
          <a:r>
            <a:rPr lang="en-US" dirty="0"/>
            <a:t>Compile rough draft Report</a:t>
          </a:r>
        </a:p>
        <a:p>
          <a:r>
            <a:rPr lang="en-US" dirty="0"/>
            <a:t>8/1/2024</a:t>
          </a:r>
        </a:p>
      </dgm:t>
    </dgm:pt>
    <dgm:pt modelId="{1F5FEDBE-636E-45AF-A2EF-8D53ABC25B3B}" type="parTrans" cxnId="{29C44CC4-95ED-4A60-938F-EC1829433404}">
      <dgm:prSet/>
      <dgm:spPr/>
      <dgm:t>
        <a:bodyPr/>
        <a:lstStyle/>
        <a:p>
          <a:endParaRPr lang="en-US"/>
        </a:p>
      </dgm:t>
    </dgm:pt>
    <dgm:pt modelId="{83A30498-D1FF-4613-AA6C-89701A34E837}" type="sibTrans" cxnId="{29C44CC4-95ED-4A60-938F-EC1829433404}">
      <dgm:prSet/>
      <dgm:spPr/>
      <dgm:t>
        <a:bodyPr/>
        <a:lstStyle/>
        <a:p>
          <a:endParaRPr lang="en-US"/>
        </a:p>
      </dgm:t>
    </dgm:pt>
    <dgm:pt modelId="{7FCFCCAF-FF45-4133-989F-B9BDCE140225}" type="pres">
      <dgm:prSet presAssocID="{D3498CA0-D590-4F1F-A71F-782A9A0E9AB2}" presName="CompostProcess" presStyleCnt="0">
        <dgm:presLayoutVars>
          <dgm:dir/>
          <dgm:resizeHandles val="exact"/>
        </dgm:presLayoutVars>
      </dgm:prSet>
      <dgm:spPr/>
    </dgm:pt>
    <dgm:pt modelId="{433E154F-B06A-4B3B-B827-2BDDCC874818}" type="pres">
      <dgm:prSet presAssocID="{D3498CA0-D590-4F1F-A71F-782A9A0E9AB2}" presName="arrow" presStyleLbl="bgShp" presStyleIdx="0" presStyleCnt="1" custLinFactNeighborY="-200"/>
      <dgm:spPr/>
    </dgm:pt>
    <dgm:pt modelId="{5BFDC9C0-C52F-4B5A-B137-8D77BB086C95}" type="pres">
      <dgm:prSet presAssocID="{D3498CA0-D590-4F1F-A71F-782A9A0E9AB2}" presName="linearProcess" presStyleCnt="0"/>
      <dgm:spPr/>
    </dgm:pt>
    <dgm:pt modelId="{C3BB0739-8323-41B5-A9FE-8F1A5E74231E}" type="pres">
      <dgm:prSet presAssocID="{D6AD560E-402F-41D0-AC0B-76A4F789EF1D}" presName="textNode" presStyleLbl="node1" presStyleIdx="0" presStyleCnt="6" custLinFactNeighborX="-19273">
        <dgm:presLayoutVars>
          <dgm:bulletEnabled val="1"/>
        </dgm:presLayoutVars>
      </dgm:prSet>
      <dgm:spPr/>
    </dgm:pt>
    <dgm:pt modelId="{23DDE1F4-95D3-47F6-A468-9175964CFE0E}" type="pres">
      <dgm:prSet presAssocID="{77053B75-D7E1-4FE4-9132-0F6BCBEDFD7D}" presName="sibTrans" presStyleCnt="0"/>
      <dgm:spPr/>
    </dgm:pt>
    <dgm:pt modelId="{B553AC44-AED3-4F9E-B830-46D0D2FDD26D}" type="pres">
      <dgm:prSet presAssocID="{32C29E6F-7F25-473E-8E80-B646924F87CA}" presName="textNode" presStyleLbl="node1" presStyleIdx="1" presStyleCnt="6">
        <dgm:presLayoutVars>
          <dgm:bulletEnabled val="1"/>
        </dgm:presLayoutVars>
      </dgm:prSet>
      <dgm:spPr/>
    </dgm:pt>
    <dgm:pt modelId="{9EB0F59C-5220-4F42-9C91-4C02DE83E7F0}" type="pres">
      <dgm:prSet presAssocID="{A8BD7232-FA60-4C0D-B586-D490D61F6658}" presName="sibTrans" presStyleCnt="0"/>
      <dgm:spPr/>
    </dgm:pt>
    <dgm:pt modelId="{7F53948E-6A77-4F25-810A-F4F462542CDC}" type="pres">
      <dgm:prSet presAssocID="{A741FD4C-0677-47D0-BCFA-6A347DA2212F}" presName="textNode" presStyleLbl="node1" presStyleIdx="2" presStyleCnt="6">
        <dgm:presLayoutVars>
          <dgm:bulletEnabled val="1"/>
        </dgm:presLayoutVars>
      </dgm:prSet>
      <dgm:spPr/>
    </dgm:pt>
    <dgm:pt modelId="{3C246948-B04A-4E2E-AFB6-D289BDA290D0}" type="pres">
      <dgm:prSet presAssocID="{86C6DAA4-8EBB-46F5-9967-2421AA4277D1}" presName="sibTrans" presStyleCnt="0"/>
      <dgm:spPr/>
    </dgm:pt>
    <dgm:pt modelId="{EA59A125-D6F7-413B-85A8-4DE27EFDBF14}" type="pres">
      <dgm:prSet presAssocID="{55BF19ED-D619-4A11-A091-46D752EBDCD5}" presName="textNode" presStyleLbl="node1" presStyleIdx="3" presStyleCnt="6">
        <dgm:presLayoutVars>
          <dgm:bulletEnabled val="1"/>
        </dgm:presLayoutVars>
      </dgm:prSet>
      <dgm:spPr/>
    </dgm:pt>
    <dgm:pt modelId="{8C6EF0EF-E3F7-436E-9136-A707D25A4EC9}" type="pres">
      <dgm:prSet presAssocID="{25736F8A-4B48-4D67-BEC3-0D70B01D7178}" presName="sibTrans" presStyleCnt="0"/>
      <dgm:spPr/>
    </dgm:pt>
    <dgm:pt modelId="{55FD87F2-F677-48EF-924F-06443BD124B5}" type="pres">
      <dgm:prSet presAssocID="{2EF513D2-0E57-4AC4-841D-A66B916EF238}" presName="textNode" presStyleLbl="node1" presStyleIdx="4" presStyleCnt="6">
        <dgm:presLayoutVars>
          <dgm:bulletEnabled val="1"/>
        </dgm:presLayoutVars>
      </dgm:prSet>
      <dgm:spPr/>
    </dgm:pt>
    <dgm:pt modelId="{31FE96BF-DE9B-42F9-89E6-0CE2612FCBF2}" type="pres">
      <dgm:prSet presAssocID="{83A30498-D1FF-4613-AA6C-89701A34E837}" presName="sibTrans" presStyleCnt="0"/>
      <dgm:spPr/>
    </dgm:pt>
    <dgm:pt modelId="{7B925D44-02E0-4F4E-815D-A525641701E7}" type="pres">
      <dgm:prSet presAssocID="{905D3B97-8769-42E2-86D8-3C0DFE702C6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D34D107-A718-4A06-98EF-A21652A4CC97}" type="presOf" srcId="{A741FD4C-0677-47D0-BCFA-6A347DA2212F}" destId="{7F53948E-6A77-4F25-810A-F4F462542CDC}" srcOrd="0" destOrd="0" presId="urn:microsoft.com/office/officeart/2005/8/layout/hProcess9"/>
    <dgm:cxn modelId="{44082508-B893-4D09-85F0-25F466C32CEA}" type="presOf" srcId="{32C29E6F-7F25-473E-8E80-B646924F87CA}" destId="{B553AC44-AED3-4F9E-B830-46D0D2FDD26D}" srcOrd="0" destOrd="0" presId="urn:microsoft.com/office/officeart/2005/8/layout/hProcess9"/>
    <dgm:cxn modelId="{E6986009-558B-479D-ADEF-0BE30202E262}" srcId="{D3498CA0-D590-4F1F-A71F-782A9A0E9AB2}" destId="{D6AD560E-402F-41D0-AC0B-76A4F789EF1D}" srcOrd="0" destOrd="0" parTransId="{A1BD7BC5-9AC3-41C1-BAF0-014129B8B1C8}" sibTransId="{77053B75-D7E1-4FE4-9132-0F6BCBEDFD7D}"/>
    <dgm:cxn modelId="{A3AAFB09-4D3C-4071-9646-AFDB5E06839F}" srcId="{D3498CA0-D590-4F1F-A71F-782A9A0E9AB2}" destId="{55BF19ED-D619-4A11-A091-46D752EBDCD5}" srcOrd="3" destOrd="0" parTransId="{8A97853D-C51A-4646-BA88-30A0B03A4F9A}" sibTransId="{25736F8A-4B48-4D67-BEC3-0D70B01D7178}"/>
    <dgm:cxn modelId="{2D67EE31-89FB-44DE-92E8-CC68781407D8}" type="presOf" srcId="{2EF513D2-0E57-4AC4-841D-A66B916EF238}" destId="{55FD87F2-F677-48EF-924F-06443BD124B5}" srcOrd="0" destOrd="0" presId="urn:microsoft.com/office/officeart/2005/8/layout/hProcess9"/>
    <dgm:cxn modelId="{7B5BE75A-56F6-4EE9-844F-DD9CE8613F46}" srcId="{D3498CA0-D590-4F1F-A71F-782A9A0E9AB2}" destId="{A741FD4C-0677-47D0-BCFA-6A347DA2212F}" srcOrd="2" destOrd="0" parTransId="{7FF34371-4439-4DA2-83FE-C394A98D6164}" sibTransId="{86C6DAA4-8EBB-46F5-9967-2421AA4277D1}"/>
    <dgm:cxn modelId="{906FDA81-2AFC-440A-B614-DE8F28CD30CC}" type="presOf" srcId="{905D3B97-8769-42E2-86D8-3C0DFE702C65}" destId="{7B925D44-02E0-4F4E-815D-A525641701E7}" srcOrd="0" destOrd="0" presId="urn:microsoft.com/office/officeart/2005/8/layout/hProcess9"/>
    <dgm:cxn modelId="{C7C99AA1-983E-4522-8455-697976068A77}" srcId="{D3498CA0-D590-4F1F-A71F-782A9A0E9AB2}" destId="{32C29E6F-7F25-473E-8E80-B646924F87CA}" srcOrd="1" destOrd="0" parTransId="{92FFB469-F3BF-47EB-AF17-B65DF5EBC646}" sibTransId="{A8BD7232-FA60-4C0D-B586-D490D61F6658}"/>
    <dgm:cxn modelId="{365AD9A2-91BF-492F-B86E-E2D65CD11968}" type="presOf" srcId="{D3498CA0-D590-4F1F-A71F-782A9A0E9AB2}" destId="{7FCFCCAF-FF45-4133-989F-B9BDCE140225}" srcOrd="0" destOrd="0" presId="urn:microsoft.com/office/officeart/2005/8/layout/hProcess9"/>
    <dgm:cxn modelId="{951AA2C1-3E38-4FA2-9942-3BF88FDBA2C0}" type="presOf" srcId="{D6AD560E-402F-41D0-AC0B-76A4F789EF1D}" destId="{C3BB0739-8323-41B5-A9FE-8F1A5E74231E}" srcOrd="0" destOrd="0" presId="urn:microsoft.com/office/officeart/2005/8/layout/hProcess9"/>
    <dgm:cxn modelId="{29C44CC4-95ED-4A60-938F-EC1829433404}" srcId="{D3498CA0-D590-4F1F-A71F-782A9A0E9AB2}" destId="{2EF513D2-0E57-4AC4-841D-A66B916EF238}" srcOrd="4" destOrd="0" parTransId="{1F5FEDBE-636E-45AF-A2EF-8D53ABC25B3B}" sibTransId="{83A30498-D1FF-4613-AA6C-89701A34E837}"/>
    <dgm:cxn modelId="{33ACB4CD-5CC3-4D3A-AB7A-97EEBA99C035}" srcId="{D3498CA0-D590-4F1F-A71F-782A9A0E9AB2}" destId="{905D3B97-8769-42E2-86D8-3C0DFE702C65}" srcOrd="5" destOrd="0" parTransId="{7707F7A1-83B4-4852-A7D9-CF2FA4DDA5BB}" sibTransId="{12843991-3333-4A1E-B48E-179AC67F9CC8}"/>
    <dgm:cxn modelId="{5CF9ACDE-D612-456F-9E47-EF3077B6945B}" type="presOf" srcId="{55BF19ED-D619-4A11-A091-46D752EBDCD5}" destId="{EA59A125-D6F7-413B-85A8-4DE27EFDBF14}" srcOrd="0" destOrd="0" presId="urn:microsoft.com/office/officeart/2005/8/layout/hProcess9"/>
    <dgm:cxn modelId="{B688B0D6-F5BC-466F-A568-981302C12BC3}" type="presParOf" srcId="{7FCFCCAF-FF45-4133-989F-B9BDCE140225}" destId="{433E154F-B06A-4B3B-B827-2BDDCC874818}" srcOrd="0" destOrd="0" presId="urn:microsoft.com/office/officeart/2005/8/layout/hProcess9"/>
    <dgm:cxn modelId="{703C1CB0-F01C-49BA-84F9-57A9DD0FA285}" type="presParOf" srcId="{7FCFCCAF-FF45-4133-989F-B9BDCE140225}" destId="{5BFDC9C0-C52F-4B5A-B137-8D77BB086C95}" srcOrd="1" destOrd="0" presId="urn:microsoft.com/office/officeart/2005/8/layout/hProcess9"/>
    <dgm:cxn modelId="{7E9F3FA7-CF9B-46E4-AA29-9A2C9184E84A}" type="presParOf" srcId="{5BFDC9C0-C52F-4B5A-B137-8D77BB086C95}" destId="{C3BB0739-8323-41B5-A9FE-8F1A5E74231E}" srcOrd="0" destOrd="0" presId="urn:microsoft.com/office/officeart/2005/8/layout/hProcess9"/>
    <dgm:cxn modelId="{79DFB62E-C9C7-486A-B675-C2DCB9F190ED}" type="presParOf" srcId="{5BFDC9C0-C52F-4B5A-B137-8D77BB086C95}" destId="{23DDE1F4-95D3-47F6-A468-9175964CFE0E}" srcOrd="1" destOrd="0" presId="urn:microsoft.com/office/officeart/2005/8/layout/hProcess9"/>
    <dgm:cxn modelId="{72943F2F-4AD9-43A8-BE99-51CE09AE509A}" type="presParOf" srcId="{5BFDC9C0-C52F-4B5A-B137-8D77BB086C95}" destId="{B553AC44-AED3-4F9E-B830-46D0D2FDD26D}" srcOrd="2" destOrd="0" presId="urn:microsoft.com/office/officeart/2005/8/layout/hProcess9"/>
    <dgm:cxn modelId="{8A4A8666-55AB-4FBD-ADCD-EB9F6B512770}" type="presParOf" srcId="{5BFDC9C0-C52F-4B5A-B137-8D77BB086C95}" destId="{9EB0F59C-5220-4F42-9C91-4C02DE83E7F0}" srcOrd="3" destOrd="0" presId="urn:microsoft.com/office/officeart/2005/8/layout/hProcess9"/>
    <dgm:cxn modelId="{B3254C1C-2228-4E36-A0EC-FF4491713131}" type="presParOf" srcId="{5BFDC9C0-C52F-4B5A-B137-8D77BB086C95}" destId="{7F53948E-6A77-4F25-810A-F4F462542CDC}" srcOrd="4" destOrd="0" presId="urn:microsoft.com/office/officeart/2005/8/layout/hProcess9"/>
    <dgm:cxn modelId="{B9C46961-DA15-4AD5-BE09-6EF014362A89}" type="presParOf" srcId="{5BFDC9C0-C52F-4B5A-B137-8D77BB086C95}" destId="{3C246948-B04A-4E2E-AFB6-D289BDA290D0}" srcOrd="5" destOrd="0" presId="urn:microsoft.com/office/officeart/2005/8/layout/hProcess9"/>
    <dgm:cxn modelId="{68EF2A7D-090C-4F36-9F76-E3202E4063DB}" type="presParOf" srcId="{5BFDC9C0-C52F-4B5A-B137-8D77BB086C95}" destId="{EA59A125-D6F7-413B-85A8-4DE27EFDBF14}" srcOrd="6" destOrd="0" presId="urn:microsoft.com/office/officeart/2005/8/layout/hProcess9"/>
    <dgm:cxn modelId="{F3630CEE-9BD9-4E0D-84EC-4D64F28201D3}" type="presParOf" srcId="{5BFDC9C0-C52F-4B5A-B137-8D77BB086C95}" destId="{8C6EF0EF-E3F7-436E-9136-A707D25A4EC9}" srcOrd="7" destOrd="0" presId="urn:microsoft.com/office/officeart/2005/8/layout/hProcess9"/>
    <dgm:cxn modelId="{BB2E7EF0-578A-4DB0-B4D0-A69FF8ABBAF1}" type="presParOf" srcId="{5BFDC9C0-C52F-4B5A-B137-8D77BB086C95}" destId="{55FD87F2-F677-48EF-924F-06443BD124B5}" srcOrd="8" destOrd="0" presId="urn:microsoft.com/office/officeart/2005/8/layout/hProcess9"/>
    <dgm:cxn modelId="{A0EFA83D-8B83-4CA4-9589-F861E8B595C8}" type="presParOf" srcId="{5BFDC9C0-C52F-4B5A-B137-8D77BB086C95}" destId="{31FE96BF-DE9B-42F9-89E6-0CE2612FCBF2}" srcOrd="9" destOrd="0" presId="urn:microsoft.com/office/officeart/2005/8/layout/hProcess9"/>
    <dgm:cxn modelId="{AD22388F-F88E-430B-8851-7F901C0353D3}" type="presParOf" srcId="{5BFDC9C0-C52F-4B5A-B137-8D77BB086C95}" destId="{7B925D44-02E0-4F4E-815D-A525641701E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9703E-C13F-4F1E-A085-8A7455DC260B}">
      <dsp:nvSpPr>
        <dsp:cNvPr id="0" name=""/>
        <dsp:cNvSpPr/>
      </dsp:nvSpPr>
      <dsp:spPr>
        <a:xfrm>
          <a:off x="496297" y="489115"/>
          <a:ext cx="3796334" cy="3796334"/>
        </a:xfrm>
        <a:prstGeom prst="circularArrow">
          <a:avLst>
            <a:gd name="adj1" fmla="val 5544"/>
            <a:gd name="adj2" fmla="val 330680"/>
            <a:gd name="adj3" fmla="val 13867485"/>
            <a:gd name="adj4" fmla="val 17330490"/>
            <a:gd name="adj5" fmla="val 5757"/>
          </a:avLst>
        </a:prstGeom>
        <a:solidFill>
          <a:srgbClr val="0069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3B5E-7E67-4DC8-814E-0A025E9FF756}">
      <dsp:nvSpPr>
        <dsp:cNvPr id="0" name=""/>
        <dsp:cNvSpPr/>
      </dsp:nvSpPr>
      <dsp:spPr>
        <a:xfrm>
          <a:off x="1540969" y="509237"/>
          <a:ext cx="1706991" cy="853495"/>
        </a:xfrm>
        <a:prstGeom prst="roundRect">
          <a:avLst/>
        </a:prstGeom>
        <a:solidFill>
          <a:srgbClr val="00694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Prepare Assurance Filing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(Years 1-3)</a:t>
          </a:r>
        </a:p>
      </dsp:txBody>
      <dsp:txXfrm>
        <a:off x="1582633" y="550901"/>
        <a:ext cx="1623663" cy="770167"/>
      </dsp:txXfrm>
    </dsp:sp>
    <dsp:sp modelId="{95E099DC-2883-4FCE-884B-04CBE440C30F}">
      <dsp:nvSpPr>
        <dsp:cNvPr id="0" name=""/>
        <dsp:cNvSpPr/>
      </dsp:nvSpPr>
      <dsp:spPr>
        <a:xfrm>
          <a:off x="3080640" y="1627874"/>
          <a:ext cx="1706991" cy="853495"/>
        </a:xfrm>
        <a:prstGeom prst="roundRect">
          <a:avLst/>
        </a:prstGeom>
        <a:solidFill>
          <a:srgbClr val="00694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Assurance Review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 4)</a:t>
          </a:r>
        </a:p>
      </dsp:txBody>
      <dsp:txXfrm>
        <a:off x="3122304" y="1669538"/>
        <a:ext cx="1623663" cy="770167"/>
      </dsp:txXfrm>
    </dsp:sp>
    <dsp:sp modelId="{AD1C455F-C5FF-4A89-A06F-82D4767E4584}">
      <dsp:nvSpPr>
        <dsp:cNvPr id="0" name=""/>
        <dsp:cNvSpPr/>
      </dsp:nvSpPr>
      <dsp:spPr>
        <a:xfrm>
          <a:off x="2492538" y="3437866"/>
          <a:ext cx="1706991" cy="853495"/>
        </a:xfrm>
        <a:prstGeom prst="roundRect">
          <a:avLst/>
        </a:prstGeom>
        <a:solidFill>
          <a:srgbClr val="00694E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Quality Initiative Proposal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(Years 5 -7)</a:t>
          </a:r>
        </a:p>
      </dsp:txBody>
      <dsp:txXfrm>
        <a:off x="2534202" y="3479530"/>
        <a:ext cx="1623663" cy="770167"/>
      </dsp:txXfrm>
    </dsp:sp>
    <dsp:sp modelId="{FB3377D0-7AEE-4249-83BF-2DA13107F798}">
      <dsp:nvSpPr>
        <dsp:cNvPr id="0" name=""/>
        <dsp:cNvSpPr/>
      </dsp:nvSpPr>
      <dsp:spPr>
        <a:xfrm>
          <a:off x="589400" y="3437866"/>
          <a:ext cx="1706991" cy="853495"/>
        </a:xfrm>
        <a:prstGeom prst="roundRect">
          <a:avLst/>
        </a:prstGeom>
        <a:solidFill>
          <a:srgbClr val="00694E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Quality Initiative Report &amp; Prepare  Assurance Filing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(Years 7-9)</a:t>
          </a:r>
        </a:p>
      </dsp:txBody>
      <dsp:txXfrm>
        <a:off x="631064" y="3479530"/>
        <a:ext cx="1623663" cy="770167"/>
      </dsp:txXfrm>
    </dsp:sp>
    <dsp:sp modelId="{9046B5FD-2EE7-44A7-BA73-0D5409503135}">
      <dsp:nvSpPr>
        <dsp:cNvPr id="0" name=""/>
        <dsp:cNvSpPr/>
      </dsp:nvSpPr>
      <dsp:spPr>
        <a:xfrm>
          <a:off x="1298" y="1627874"/>
          <a:ext cx="1706991" cy="853495"/>
        </a:xfrm>
        <a:prstGeom prst="roundRect">
          <a:avLst/>
        </a:prstGeom>
        <a:solidFill>
          <a:srgbClr val="F4AA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Comprehensive Evaluation for Reaffirmation &amp; Federal Compliance Filing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(Year 10)</a:t>
          </a:r>
        </a:p>
      </dsp:txBody>
      <dsp:txXfrm>
        <a:off x="42962" y="1669538"/>
        <a:ext cx="1623663" cy="770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154F-B06A-4B3B-B827-2BDDCC87481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B0739-8323-41B5-A9FE-8F1A5E74231E}">
      <dsp:nvSpPr>
        <dsp:cNvPr id="0" name=""/>
        <dsp:cNvSpPr/>
      </dsp:nvSpPr>
      <dsp:spPr>
        <a:xfrm>
          <a:off x="0" y="1305401"/>
          <a:ext cx="1681571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Federal Compliance Committee and subcommittees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Feb/March 2023</a:t>
          </a:r>
        </a:p>
      </dsp:txBody>
      <dsp:txXfrm>
        <a:off x="82088" y="1387489"/>
        <a:ext cx="1517395" cy="1576359"/>
      </dsp:txXfrm>
    </dsp:sp>
    <dsp:sp modelId="{B553AC44-AED3-4F9E-B830-46D0D2FDD26D}">
      <dsp:nvSpPr>
        <dsp:cNvPr id="0" name=""/>
        <dsp:cNvSpPr/>
      </dsp:nvSpPr>
      <dsp:spPr>
        <a:xfrm>
          <a:off x="1768538" y="1305401"/>
          <a:ext cx="1681571" cy="1740535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 about HLC Requirements; Identify OHIO policies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 2023</a:t>
          </a:r>
        </a:p>
      </dsp:txBody>
      <dsp:txXfrm>
        <a:off x="1850626" y="1387489"/>
        <a:ext cx="1517395" cy="1576359"/>
      </dsp:txXfrm>
    </dsp:sp>
    <dsp:sp modelId="{7F53948E-6A77-4F25-810A-F4F462542CDC}">
      <dsp:nvSpPr>
        <dsp:cNvPr id="0" name=""/>
        <dsp:cNvSpPr/>
      </dsp:nvSpPr>
      <dsp:spPr>
        <a:xfrm>
          <a:off x="3534188" y="1305401"/>
          <a:ext cx="1681571" cy="1740535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2: Qualitative evaluation of Polices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9/15/2023</a:t>
          </a:r>
        </a:p>
      </dsp:txBody>
      <dsp:txXfrm>
        <a:off x="3616276" y="1387489"/>
        <a:ext cx="1517395" cy="1576359"/>
      </dsp:txXfrm>
    </dsp:sp>
    <dsp:sp modelId="{EA59A125-D6F7-413B-85A8-4DE27EFDBF14}">
      <dsp:nvSpPr>
        <dsp:cNvPr id="0" name=""/>
        <dsp:cNvSpPr/>
      </dsp:nvSpPr>
      <dsp:spPr>
        <a:xfrm>
          <a:off x="5299839" y="1305401"/>
          <a:ext cx="1681571" cy="1740535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3: Recommendations to leadership and responsible parties to improve compliance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10/15/2023</a:t>
          </a:r>
        </a:p>
      </dsp:txBody>
      <dsp:txXfrm>
        <a:off x="5381927" y="1387489"/>
        <a:ext cx="1517395" cy="1576359"/>
      </dsp:txXfrm>
    </dsp:sp>
    <dsp:sp modelId="{55FD87F2-F677-48EF-924F-06443BD124B5}">
      <dsp:nvSpPr>
        <dsp:cNvPr id="0" name=""/>
        <dsp:cNvSpPr/>
      </dsp:nvSpPr>
      <dsp:spPr>
        <a:xfrm>
          <a:off x="7065489" y="1305401"/>
          <a:ext cx="1681571" cy="1740535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4: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Compile rough draft Report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8/1/2024</a:t>
          </a:r>
        </a:p>
      </dsp:txBody>
      <dsp:txXfrm>
        <a:off x="7147577" y="1387489"/>
        <a:ext cx="1517395" cy="1576359"/>
      </dsp:txXfrm>
    </dsp:sp>
    <dsp:sp modelId="{7B925D44-02E0-4F4E-815D-A525641701E7}">
      <dsp:nvSpPr>
        <dsp:cNvPr id="0" name=""/>
        <dsp:cNvSpPr/>
      </dsp:nvSpPr>
      <dsp:spPr>
        <a:xfrm>
          <a:off x="8831140" y="1305401"/>
          <a:ext cx="1681571" cy="174053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5: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Submit Federal Compliance Report 12-15-24 </a:t>
          </a:r>
        </a:p>
      </dsp:txBody>
      <dsp:txXfrm>
        <a:off x="8913228" y="1387489"/>
        <a:ext cx="1517395" cy="1576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154F-B06A-4B3B-B827-2BDDCC87481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B0739-8323-41B5-A9FE-8F1A5E74231E}">
      <dsp:nvSpPr>
        <dsp:cNvPr id="0" name=""/>
        <dsp:cNvSpPr/>
      </dsp:nvSpPr>
      <dsp:spPr>
        <a:xfrm>
          <a:off x="0" y="1305401"/>
          <a:ext cx="1681571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Federal Compliance Committee and subcommittees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Feb/March 2023</a:t>
          </a:r>
        </a:p>
      </dsp:txBody>
      <dsp:txXfrm>
        <a:off x="82088" y="1387489"/>
        <a:ext cx="1517395" cy="1576359"/>
      </dsp:txXfrm>
    </dsp:sp>
    <dsp:sp modelId="{B553AC44-AED3-4F9E-B830-46D0D2FDD26D}">
      <dsp:nvSpPr>
        <dsp:cNvPr id="0" name=""/>
        <dsp:cNvSpPr/>
      </dsp:nvSpPr>
      <dsp:spPr>
        <a:xfrm>
          <a:off x="1768538" y="1305401"/>
          <a:ext cx="1681571" cy="1740535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 about HLC Requirements; Identify OHIO policies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 2023</a:t>
          </a:r>
        </a:p>
      </dsp:txBody>
      <dsp:txXfrm>
        <a:off x="1850626" y="1387489"/>
        <a:ext cx="1517395" cy="1576359"/>
      </dsp:txXfrm>
    </dsp:sp>
    <dsp:sp modelId="{7F53948E-6A77-4F25-810A-F4F462542CDC}">
      <dsp:nvSpPr>
        <dsp:cNvPr id="0" name=""/>
        <dsp:cNvSpPr/>
      </dsp:nvSpPr>
      <dsp:spPr>
        <a:xfrm>
          <a:off x="3534188" y="1305401"/>
          <a:ext cx="1681571" cy="1740535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2: Qualitative evaluation of Polices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9/15/2023</a:t>
          </a:r>
        </a:p>
      </dsp:txBody>
      <dsp:txXfrm>
        <a:off x="3616276" y="1387489"/>
        <a:ext cx="1517395" cy="1576359"/>
      </dsp:txXfrm>
    </dsp:sp>
    <dsp:sp modelId="{EA59A125-D6F7-413B-85A8-4DE27EFDBF14}">
      <dsp:nvSpPr>
        <dsp:cNvPr id="0" name=""/>
        <dsp:cNvSpPr/>
      </dsp:nvSpPr>
      <dsp:spPr>
        <a:xfrm>
          <a:off x="5299839" y="1305401"/>
          <a:ext cx="1681571" cy="1740535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3: Recommendations to leadership and responsible parties to improve compliance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10/15/2023</a:t>
          </a:r>
        </a:p>
      </dsp:txBody>
      <dsp:txXfrm>
        <a:off x="5381927" y="1387489"/>
        <a:ext cx="1517395" cy="1576359"/>
      </dsp:txXfrm>
    </dsp:sp>
    <dsp:sp modelId="{55FD87F2-F677-48EF-924F-06443BD124B5}">
      <dsp:nvSpPr>
        <dsp:cNvPr id="0" name=""/>
        <dsp:cNvSpPr/>
      </dsp:nvSpPr>
      <dsp:spPr>
        <a:xfrm>
          <a:off x="7065489" y="1305401"/>
          <a:ext cx="1681571" cy="1740535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4: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Compile rough draft Report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8/1/2024</a:t>
          </a:r>
        </a:p>
      </dsp:txBody>
      <dsp:txXfrm>
        <a:off x="7147577" y="1387489"/>
        <a:ext cx="1517395" cy="1576359"/>
      </dsp:txXfrm>
    </dsp:sp>
    <dsp:sp modelId="{7B925D44-02E0-4F4E-815D-A525641701E7}">
      <dsp:nvSpPr>
        <dsp:cNvPr id="0" name=""/>
        <dsp:cNvSpPr/>
      </dsp:nvSpPr>
      <dsp:spPr>
        <a:xfrm>
          <a:off x="8831140" y="1305401"/>
          <a:ext cx="1681571" cy="174053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Deliverable 5: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Submit Federal Compliance Report 12-15-24 </a:t>
          </a:r>
        </a:p>
      </dsp:txBody>
      <dsp:txXfrm>
        <a:off x="8913228" y="1387489"/>
        <a:ext cx="1517395" cy="1576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AB513A-4367-954F-8B4E-B3ACE1F4375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7CC903-D83C-9941-A2C7-15D43A8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1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35:19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33:35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3162 388 24575,'-401'-20'0,"-9"0"0,-760 22 0,1142-1 0,-1 2 0,1 1 0,1 1 0,-1 1 0,1 1 0,0 2 0,-42 20 0,7 1 0,-113 77 0,78-39 0,-131 119 0,182-143 0,2 2 0,1 2 0,3 1 0,-49 81 0,75-106 0,1 2 0,1-1 0,1 2 0,1-1 0,2 2 0,0-1 0,2 1 0,2 0 0,0 0 0,1 1 0,2-1 0,1 1 0,6 42 0,-3-58 0,1 0 0,0-1 0,1 1 0,0-1 0,1 0 0,0 0 0,1-1 0,1 0 0,-1 0 0,2-1 0,0 1 0,0-2 0,0 0 0,1 0 0,1 0 0,-1-1 0,1-1 0,23 12 0,13 4 0,1-2 0,1-3 0,70 19 0,784 195 0,-213-122 0,-492-86 0,-56-12 0,211-9 0,-182-6 0,2664 3 0,-2379-12 0,-354 4 0,0-5 0,143-37 0,-223 43 0,1-1 0,-1-1 0,0-1 0,-1-1 0,0-1 0,26-20 0,106-99 0,-69 56 0,-48 45 0,-2-1 0,0-1 0,-3-2 0,0-1 0,-3-1 0,-1-2 0,32-57 0,-38 54 0,-1-1 0,-2-1 0,-2-1 0,19-81 0,-22 58 0,-2 0 0,-3-1 0,-4 1 0,-4-86 0,-2 141 0,-1 0 0,0 1 0,-1-1 0,0 1 0,-1 0 0,0 0 0,-1 0 0,0 1 0,0 0 0,-1 0 0,0 1 0,-1 0 0,0 0 0,-1 0 0,0 1 0,0 1 0,-20-13 0,-15-8 0,-1 2 0,-85-35 0,-115-34 0,-4 10 0,-365-75 0,-45 53 0,461 79 0,4 9 0,-337 12 0,290 10 0,148 1 0,-146 27 0,184-19 0,1 3 0,1 2 0,1 2 0,-88 45 0,-47 42 0,135-71-1365,35-18-5461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35:32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3548 215 24575,'-559'-21'0,"442"15"0,-535 0 0,359 9 0,205-3 0,0 3 0,-137 24 0,-290 70 0,428-79 0,1 3 0,-113 45 0,151-46 0,1 2 0,2 2 0,0 2 0,1 2 0,-59 49 0,64-40 0,2 2 0,-53 73 0,76-91 0,1 1 0,1 0 0,1 1 0,-8 26 0,-8 13 0,19-42 0,0 0 0,1 1 0,1 0 0,1 0 0,1 0 0,1 1 0,1-1 0,0 1 0,2 0 0,1-1 0,0 1 0,2 0 0,0-1 0,2 0 0,0 0 0,1 0 0,1-1 0,1 1 0,1-2 0,1 1 0,1-1 0,0-1 0,1 0 0,1 0 0,1-2 0,0 1 0,17 13 0,5 3 0,2-3 0,0-1 0,2-2 0,1-1 0,1-3 0,62 27 0,24-5 0,2-5 0,1-5 0,2-7 0,1-5 0,1-6 0,183 0 0,701-58 0,45-59 0,-98 37 0,-940 62 0,1374-9 0,-830 12 0,795 33 0,508-8 0,-1272-29 0,5704 2 0,-6075-9 0,-1-9 0,269-57 0,-401 56 0,0-4 0,-1-4 0,126-54 0,398-188 0,-594 258 0,0-1 0,0-2 0,-1 0 0,-1-2 0,30-25 0,-49 37 0,0 0 0,0-1 0,-1 0 0,0 0 0,0 0 0,0-1 0,0 1 0,-1-1 0,0 0 0,0 0 0,0 0 0,-1 0 0,0 0 0,0-1 0,-1 1 0,0-1 0,0 1 0,0-1 0,-1 0 0,0 1 0,0-1 0,-1 1 0,1-1 0,-2 1 0,1-1 0,-1 1 0,0-1 0,0 1 0,-5-9 0,-6-9 0,-2 0 0,-1 0 0,-1 1 0,-1 1 0,-1 1 0,0 1 0,-2 0 0,0 2 0,-2 0 0,-47-28 0,22 19 0,-1 3 0,-101-35 0,-114-15 0,-46 1 0,-165-42 0,-153-32 0,543 139 0,0 3 0,-114 8 0,54 0 0,-5664-1 0,2942-4 0,2470-13 0,38 0 0,76 14 0,-366-9 0,172-12-6029,-4-2 4158,2-4 3949,3-4 3744,-404-30-5822,684 48-23,-219-6-1319,375 20-5484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40:4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10129 192 24575,'-662'-26'0,"471"15"0,-24-9 0,-102-1 0,-124 19 179,24 1-1107,139 6-5107,-246 41 8519,253-17 1816,230-25-4300,-415 32 0,-329 34 0,689-56 0,10 0 0,-91 2 0,147-15 0,-395 20 0,-340-4 0,482-20 0,-1403 3 0,1305-19 0,-5 0 0,-427 20 0,800-1 0,0 0 0,0 1 0,0 1 0,-1 0 0,1 0 0,1 2 0,-1-1 0,-12 6 0,15-3 0,1-1 0,-1 1 0,1 0 0,1 1 0,-1 0 0,1 0 0,1 1 0,-1 0 0,1 0 0,-6 10 0,8-12 0,-30 43 0,-45 81 0,71-113 0,0 1 0,2 1 0,0-1 0,1 1 0,1 0 0,1 1 0,1-1 0,-2 35 0,4-6 0,2 1 0,8 51 0,-6-83 0,0-1 0,1 0 0,1-1 0,1 1 0,0-1 0,1 0 0,0-1 0,1 1 0,1-1 0,11 14 0,46 49 0,4-4 0,95 80 0,-140-133 0,0 0 0,1-2 0,0-1 0,2-1 0,0-2 0,0 0 0,1-2 0,1-1 0,0-2 0,1 0 0,0-3 0,0 0 0,32 1 0,501 25 0,1478 59 0,-1698-107 0,-85 2 0,1477 3 0,-1026 14 0,9128-3 0,-9349-21 0,11 0 0,1033 23 0,-1473-5 0,77-14 0,-57 7 0,116-22 0,-162 24 0,0-1 0,-1-2 0,53-24 0,-78 31 0,1-1 0,-1 0 0,-1 0 0,1 0 0,-1-1 0,0 0 0,0-1 0,0 1 0,-1-1 0,0-1 0,-1 1 0,0-1 0,0 0 0,0 0 0,-1 0 0,0-1 0,-1 0 0,0 1 0,0-1 0,-1 0 0,0-1 0,-1 1 0,1-16 0,12-95 0,-5-1 0,-8-149 0,-2 258 0,-1-1 0,-1 1 0,0 0 0,0 0 0,-1 0 0,-1 0 0,0 1 0,0 0 0,-1 0 0,-8-11 0,1 4 0,0 2 0,-1-1 0,-1 2 0,-1 0 0,-22-16 0,-9-2 0,-2 3 0,-1 1 0,-76-30 0,-172-85 0,-22-9 0,241 120 0,-2 4 0,-96-23 0,-206-9 0,-4 30 0,319 27 0,-615-5 0,393 12 0,-735-3 0,959 3 0,-74 13 0,-37 2 0,-645-15 0,423-6 0,-485 3 0,646 20 0,25-1 0,-447-18 0,314-3 0,257 6 0,-163 31 0,-15 1 0,174-32 0,23-1 0,-97 15 0,-206 36 0,316-45 0,-81 22 0,-9 3 0,13-8-1365,95-20-5461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35:19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46:44.6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5054 479 24575,'-897'0'0,"638"15"0,24 0 0,45 0 0,10 0 0,-839-12 0,515-5 0,184 29 0,90-2 0,-526 66 0,724-86 0,0 1 0,-48 18 0,64-18 0,1 1 0,0 0 0,0 1 0,1 1 0,0 1 0,-22 18 0,18-12 0,1 1 0,1 0 0,0 1 0,1 1 0,1 0 0,1 1 0,0 0 0,2 1 0,1 0 0,0 1 0,1 0 0,2 1 0,0 0 0,1 0 0,2 0 0,0 1 0,2 0 0,0 31 0,2-17 0,2 0 0,1-1 0,9 43 0,-7-62 0,0-1 0,0 0 0,2-1 0,0 1 0,1-1 0,1 0 0,0-1 0,20 25 0,-1-5 0,2-2 0,1-1 0,1-1 0,2-2 0,1-2 0,72 44 0,-90-64 0,0-1 0,1-1 0,0 0 0,0-2 0,1 0 0,-1-1 0,37 0 0,-5 0 0,1139 48 0,9041-52 0,-9184-43 0,-27 1 0,2690 46 0,-3118-43 0,-255 10 0,167-18 0,283-11 0,-520 60 0,366-18 0,-544 9 0,-1-3 0,0-5 0,-1-3 0,-1-4 0,91-39 0,-162 56 0,0-1 0,0 0 0,-1-1 0,0-1 0,-1 0 0,0 0 0,0-2 0,-1 1 0,13-19 0,9-16 0,34-63 0,-53 85 0,-5 8 0,0-1 0,-1 0 0,0 0 0,-2-1 0,0 1 0,-1-2 0,0 1 0,-2 0 0,3-31 0,-7 36 0,1 0 0,-1 0 0,-1 0 0,0 0 0,-1 1 0,-1-1 0,1 1 0,-2-1 0,0 1 0,0 1 0,-2-1 0,1 1 0,-1 0 0,-1 0 0,-8-10 0,-20-17 0,-2 2 0,-1 1 0,-1 2 0,-2 2 0,-1 1 0,-2 3 0,-71-33 0,-356-124 0,432 171 0,-691-195 0,557 173 0,-2 7 0,-225-5 0,-178 35 0,208 2 0,228 3 0,-175 29 0,-79 46 0,63-10 0,-467 6 0,630-67 0,-801 3 0,593-17 0,-2293 3 0,2224 17 0,215-5 0,85-5 0,-680 16 0,-1201-24 0,1545 16 0,-22 0 0,315-17 0,-265 4 0,55 30 0,251-21 0,-199 7 0,151-21 0,-165 5 0,330 2 0,1 2 0,0 1 0,0 2 0,0 1 0,1 1 0,-32 17 0,18-8 0,-77 22 0,66-33-1365,30-7-5461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47:20.6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11106 299 24575,'-285'-17'0,"4"1"0,-68 18 0,-239-3 0,343-13 0,-118-1 0,-3270 18 0,1873-6 0,1371 6 0,-414-6 0,536-11 0,-141-2 0,-468 17 0,657 15 0,9-1 0,191-15 0,0 2 0,0 1 0,0 0 0,1 1 0,0 1 0,0 1 0,0 0 0,0 1 0,1 1 0,0 1 0,1 1 0,0 0 0,0 1 0,1 0 0,1 1 0,0 1 0,0 1 0,2 0 0,-1 0 0,2 1 0,0 1 0,-17 33 0,17-19 0,2 0 0,1 1 0,1 0 0,2 0 0,2 1 0,-1 31 0,2-31 0,1 1 0,2-1 0,1 0 0,2 0 0,12 51 0,-12-67 0,2 1 0,0-2 0,0 1 0,2-1 0,0 0 0,1 0 0,0-1 0,1 0 0,0-1 0,2 0 0,-1-1 0,20 16 0,30 18 0,2-3 0,1-3 0,85 38 0,218 79 0,-270-118 0,18 6 0,123 30 0,-178-60 0,1-3 0,0-2 0,0-4 0,63 0 0,168 7 0,-7 0 0,148-31 0,320-43 0,-632 52 0,-6 1 0,129-26 0,-169 23 0,1 3 0,0 4 0,97 6 0,-55 0 0,2629-1 0,-2323 14 0,6 0 0,1846-16 0,-1924-19 0,-226 10 0,1-3 0,71-3 0,157 17 0,316-13 0,73-31 0,-295-9 0,-357 42 0,1 4 0,122 8 0,-68 1 0,447-21 0,270 4 0,-530 17 0,2966-3 0,-2780-41 0,-290 16 0,435 1 0,-384 10 0,-55 0 0,-50 9 0,314-51 0,-432 44 0,-2-3 0,0-3 0,-1-1 0,-1-4 0,0-1 0,54-35 0,-103 56 0,1-1 0,-1 1 0,0-1 0,0-1 0,0 1 0,0-1 0,-1 0 0,0 0 0,5-6 0,-8 9 0,0 0 0,-1 0 0,1 0 0,0 0 0,-1 0 0,0 0 0,1 0 0,-1 0 0,0 0 0,0 0 0,0-1 0,0 1 0,-1 0 0,1 0 0,0 0 0,-1 0 0,0 0 0,1 0 0,-1 0 0,0 0 0,0 1 0,0-1 0,0 0 0,0 0 0,-1 1 0,1-1 0,0 0 0,-1 1 0,1 0 0,-1-1 0,0 1 0,1 0 0,-3-2 0,-7-4 0,0-1 0,0 2 0,-1-1 0,1 2 0,-2-1 0,-14-3 0,-82-20 0,85 23 0,-207-46 1115,-118-20-4245,-274-63-1639,361 71 10608,-697-164-4894,-32 88-945,268 52 0,-320-7 0,807 83 0,-303-8 0,-1178 22 0,1400 14 0,-3 0 0,-1100-17 0,1148 20 0,188-11 0,38-2 0,0 1 0,0 3 0,1 1 0,0 3 0,1 1 0,-68 35 0,51-20 0,25-13 0,0 2 0,-60 41 0,61-33-1365,21-14-5461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47:35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7376 238 24575,'-254'-15'0,"52"1"0,157 11 0,-48-10 0,52 6 0,-60-2 0,-134-6 0,-23 0 0,57 13 0,-229-32 0,189 13 0,201 19 0,-31-5-120,-37-10-4415,17 3 1598,32 7 3745,-13 0-2036,-533-28 9240,-757 35-8012,1161 17 0,109-7 0,-16 1 0,-205 13 0,156-15 1379,-77 25-4883,-125 9-1155,218-29 11402,-10 1-6702,77-15-41,41-2 0,-1 2 0,1 2 0,-59 10 0,-50 12 0,51-10 0,38-5 0,-7 1 0,-65 19 0,99-21 0,-1 0 0,1 2 0,1 1 0,-48 28 0,49-23 0,0 0 0,-29 28 0,45-36 0,0 0 0,1 1 0,0 0 0,0 0 0,1 0 0,0 1 0,1 0 0,0 0 0,-4 13 0,2-3 0,3-9 0,0 0 0,0 0 0,1 1 0,1-1 0,-2 16 0,4-24 0,0 0 0,1 1 0,-1-1 0,0 0 0,1 1 0,0-1 0,0 0 0,0 0 0,0 1 0,0-1 0,1 0 0,0 0 0,-1-1 0,1 1 0,0 0 0,0 0 0,1-1 0,-1 1 0,0-1 0,1 0 0,-1 0 0,1 0 0,4 2 0,21 11 0,2-2 0,0-1 0,0-1 0,1-2 0,0-1 0,37 5 0,-11-1 0,724 118 0,8-45 0,-785-85 0,474 69 0,-19-3 0,-186-57 0,-92-7 0,153 14 0,855 20 0,626-37 0,-1098 34 0,-269-6 0,25-1 0,398 8 0,6759-37 0,-4085 4 0,-3511-2 0,0-1 0,0-2 0,-1-1 0,1-2 0,-1-1 0,0-2 0,-1-1 0,0-2 0,-1-1 0,-1-1 0,0-2 0,-1-1 0,0-1 0,-2-1 0,36-34 0,-57 47 0,1 0 0,-1 0 0,0-1 0,0 1 0,-1-1 0,0 0 0,-1-1 0,0 1 0,0-1 0,0 0 0,-1 0 0,3-17 0,-4 2 0,0 0 0,-1-1 0,-5-38 0,2 35 0,-1-2 0,-2-1 0,-2 1 0,-1 0 0,-1 0 0,-1 1 0,-2 1 0,0-1 0,-2 2 0,-2 0 0,0 1 0,-1 0 0,-2 2 0,-1 0 0,0 1 0,-2 1 0,-1 1 0,0 1 0,-37-25 0,41 35 0,0 1 0,0 1 0,0 0 0,-1 1 0,0 1 0,-28-4 0,-128-9 0,32 6 0,-322-25 0,-6 38 0,194 3 0,-9984-4 0,10011 21 0,120-7 0,16-1 0,-110 5 0,64-3 0,-2 1 0,-43-16-1365,180 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15:47:39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66A6B7-70AC-FA42-B0BF-60CEBFDDE76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7447DE-007B-464E-9DA9-501168DD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16754E-B376-4EA4-89EE-1CF82BE1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8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3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1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66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7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3493D-A417-8442-B04F-1D03416FC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EAE314-26A3-DD4C-8F19-0AD0A27C37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968188"/>
            <a:ext cx="12192000" cy="5889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1E5F19-A30E-B042-854C-AD6E85EE7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107576"/>
            <a:ext cx="2711823" cy="72817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F3133-AF51-1B43-BDA0-58EF47797763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E531A-5890-D447-A1B6-6CB645AEC39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1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2028-120F-4680-AFBD-7E450F5E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49B9-91C8-4D64-92DB-875B003B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CC0D-F0F4-437F-89E7-B989FF8E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687D-3852-4293-999F-41B9FA31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06B1-D290-4CAC-8420-7BB5E04F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F2E0-036E-4102-9072-21A919CB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1DF9-8278-419C-BB7B-95C04360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D406-D31B-4143-9F52-4C860F4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62A7-00C7-454E-8771-22FA7308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98A5-C306-4840-8175-803BFEDC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E6F0-2EF4-46EC-A32D-F5EAD25D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26D9D-F3B0-47E7-B4B9-B81A74D8F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1153-F84A-4B95-946A-654FC40A6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7A74-3BA1-4046-AB8C-C2EB0EB3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E05D9-EA8E-4351-83B6-493D6E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2919-2F91-4904-A78C-0F3F63A9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9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BE94-62BC-46FE-964C-BC4E3C6F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DD1E5-CBD5-4BF1-9B6A-49E433C3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F8AB9-BB09-4DCA-94CF-708D24DF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86070-5B66-414A-9277-72138D905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F82CC-FB1B-4E24-B8E0-07D15D4E6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0546-A745-47DE-B456-0C5E9ED3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DA53E-FD3D-4655-B565-372EA8D5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4B261-C31E-4F3B-8713-EB29ACC3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9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BBF-426C-4DA9-8DFD-3D0A5394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30090-7E85-4853-ACF7-9012BF80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737CC-20DC-498C-BE89-BFCF6188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CC38-7E7C-4A53-8855-670FEFD4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D7032-C27C-49B4-9211-6C51FE4C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5DD63-3CDA-4B65-9D5D-4E238F17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94F1-453A-48CD-B0D2-2A8D74DE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F02A-542A-4E41-AABE-3FB7C322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134B-C31A-497F-9386-0440E846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0D09-FB00-4C91-A2DA-188C51FAA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1D2AD-AD46-4395-BD70-D531AB19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63836-EBF8-4FBB-9E40-C4675073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6745-F873-4E4A-83D1-9406A435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8497-63EB-4433-BBE7-36E886FE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8C3BC-21C4-48B5-B0E6-60D2D233B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335FC-9C3C-4C47-97F2-D7E9C1076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D13E-BD5D-4F89-A006-7F87F29E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E5C06-DFDA-4131-AB56-DB922D59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35165-E011-4351-AAC4-9D30706A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0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ED62-67B2-4609-87A4-84F15984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5C023-506C-4D65-AB1F-2A9BDDBF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AADC-A126-468A-A72D-9834EFA9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3CD4-90D5-4611-8353-DE3C4B74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10D9-289F-4A96-B18F-4385CBFE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1D38-36A0-4129-B6E9-2AB437ABA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3A4D1-7C06-476E-93ED-5E8D0D5A5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9401-4942-4807-8F0B-5136DB4E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0CF4-6A76-425D-8E60-7C8081D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547F-CC85-44F4-A737-F9962C02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E59-2DC7-014C-8B9F-82F51256F58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1850" y="1204637"/>
            <a:ext cx="10515600" cy="96451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5A2C-8F04-074A-9CE8-5F25ACF0CB38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1850" y="2278677"/>
            <a:ext cx="10515600" cy="4819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FE5041-3F5E-3944-BAC2-30B769ECF92B}"/>
              </a:ext>
            </a:extLst>
          </p:cNvPr>
          <p:cNvSpPr>
            <a:spLocks noGrp="1" noChangeAspect="1"/>
          </p:cNvSpPr>
          <p:nvPr>
            <p:ph type="body" idx="12" hasCustomPrompt="1"/>
          </p:nvPr>
        </p:nvSpPr>
        <p:spPr>
          <a:xfrm>
            <a:off x="831850" y="2770795"/>
            <a:ext cx="10515600" cy="343594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Established in 1804—oldest institution of higher education in the Old Northwest Territory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Designated Doctoral/Research University—Extensive Research by Carnegie Foundation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Ranked 21st among public colleges and universities as a “best buy”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by Fiske Guide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John Newton Templeton, 4th African American to graduate from college in the United States, 1828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Margaret Boyd, OHIO’s first female alumna, 1873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11 campuses and centers across the state</a:t>
            </a:r>
          </a:p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C08FE2-4EEF-7A46-A808-135D62EA816D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3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764369" y="3063930"/>
            <a:ext cx="9056972" cy="1290516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Section Copy</a:t>
            </a:r>
          </a:p>
        </p:txBody>
      </p:sp>
    </p:spTree>
    <p:extLst>
      <p:ext uri="{BB962C8B-B14F-4D97-AF65-F5344CB8AC3E}">
        <p14:creationId xmlns:p14="http://schemas.microsoft.com/office/powerpoint/2010/main" val="246534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7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3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4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7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E59-2DC7-014C-8B9F-82F51256F58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1850" y="1204637"/>
            <a:ext cx="7487202" cy="964510"/>
          </a:xfrm>
        </p:spPr>
        <p:txBody>
          <a:bodyPr anchor="b"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5A2C-8F04-074A-9CE8-5F25ACF0CB38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1850" y="2278677"/>
            <a:ext cx="7487202" cy="4819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FE5041-3F5E-3944-BAC2-30B769ECF92B}"/>
              </a:ext>
            </a:extLst>
          </p:cNvPr>
          <p:cNvSpPr>
            <a:spLocks noGrp="1" noChangeAspect="1"/>
          </p:cNvSpPr>
          <p:nvPr>
            <p:ph type="body" idx="12" hasCustomPrompt="1"/>
          </p:nvPr>
        </p:nvSpPr>
        <p:spPr>
          <a:xfrm>
            <a:off x="831850" y="2770795"/>
            <a:ext cx="7487202" cy="359024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Established in 1804—oldest institution of higher education in the Old Northwest Territory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Designated Doctoral/Research University—Extensive Research by Carnegie Foundation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Ranked 21st among public colleges and universities as a “best buy”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by Fiske Guide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John Newton Templeton, 4th African American to graduate from college in the United States, 1828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Margaret Boyd, OHIO’s first female alumna, 1873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11 campuses and centers across the state</a:t>
            </a:r>
          </a:p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29392E-7703-F94A-B73A-430D0AAABBF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524875" y="965200"/>
            <a:ext cx="3667125" cy="589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14A9B8-2B91-D548-B8FC-1F908CB1E7E0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1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D2F3-62A3-425A-9D74-AAB6E5357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676D-3EDE-4B26-BADD-4F973BB37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8730-23E5-4F79-A9E6-AB96E0E4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92530-27A3-4556-96A1-70025DCA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9A97-B904-459C-B1E7-2A047B04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5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2028-120F-4680-AFBD-7E450F5E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49B9-91C8-4D64-92DB-875B003B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CC0D-F0F4-437F-89E7-B989FF8E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687D-3852-4293-999F-41B9FA31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06B1-D290-4CAC-8420-7BB5E04F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1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F2E0-036E-4102-9072-21A919CB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1DF9-8278-419C-BB7B-95C04360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D406-D31B-4143-9F52-4C860F4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62A7-00C7-454E-8771-22FA7308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98A5-C306-4840-8175-803BFEDC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E6F0-2EF4-46EC-A32D-F5EAD25D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26D9D-F3B0-47E7-B4B9-B81A74D8F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1153-F84A-4B95-946A-654FC40A6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7A74-3BA1-4046-AB8C-C2EB0EB3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E05D9-EA8E-4351-83B6-493D6E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2919-2F91-4904-A78C-0F3F63A9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1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BE94-62BC-46FE-964C-BC4E3C6F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DD1E5-CBD5-4BF1-9B6A-49E433C3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F8AB9-BB09-4DCA-94CF-708D24DF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86070-5B66-414A-9277-72138D905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F82CC-FB1B-4E24-B8E0-07D15D4E6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0546-A745-47DE-B456-0C5E9ED3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DA53E-FD3D-4655-B565-372EA8D5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4B261-C31E-4F3B-8713-EB29ACC3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5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BBF-426C-4DA9-8DFD-3D0A5394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30090-7E85-4853-ACF7-9012BF80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737CC-20DC-498C-BE89-BFCF6188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CC38-7E7C-4A53-8855-670FEFD4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5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D7032-C27C-49B4-9211-6C51FE4C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5DD63-3CDA-4B65-9D5D-4E238F17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94F1-453A-48CD-B0D2-2A8D74DE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E59-2DC7-014C-8B9F-82F51256F58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883164" y="1204637"/>
            <a:ext cx="7692390" cy="96451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5A2C-8F04-074A-9CE8-5F25ACF0CB38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3900006" y="2278677"/>
            <a:ext cx="7328176" cy="4819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FE5041-3F5E-3944-BAC2-30B769ECF92B}"/>
              </a:ext>
            </a:extLst>
          </p:cNvPr>
          <p:cNvSpPr>
            <a:spLocks noGrp="1" noChangeAspect="1"/>
          </p:cNvSpPr>
          <p:nvPr>
            <p:ph type="body" idx="12" hasCustomPrompt="1"/>
          </p:nvPr>
        </p:nvSpPr>
        <p:spPr>
          <a:xfrm>
            <a:off x="3900006" y="2770795"/>
            <a:ext cx="7328176" cy="34359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Established in 1804—oldest institution of higher education in the Old Northwest Territory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Designated Doctoral/Research University—Extensive Research by Carnegie Foundation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Ranked 21st among public colleges and universities as a “best buy”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by Fiske Guide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John Newton Templeton, 4th African American to graduate from college in the United States, 1828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Margaret Boyd, OHIO’s first female alumna, 1873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11 campuses and centers across the state</a:t>
            </a:r>
          </a:p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29392E-7703-F94A-B73A-430D0AAABBF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965200"/>
            <a:ext cx="3667125" cy="589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C2F2E9-FE4E-CF44-A05B-790D6E1D5268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60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F02A-542A-4E41-AABE-3FB7C322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134B-C31A-497F-9386-0440E846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0D09-FB00-4C91-A2DA-188C51FAA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1D2AD-AD46-4395-BD70-D531AB19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63836-EBF8-4FBB-9E40-C4675073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6745-F873-4E4A-83D1-9406A435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8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8497-63EB-4433-BBE7-36E886FE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8C3BC-21C4-48B5-B0E6-60D2D233B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335FC-9C3C-4C47-97F2-D7E9C1076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D13E-BD5D-4F89-A006-7F87F29E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E5C06-DFDA-4131-AB56-DB922D59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35165-E011-4351-AAC4-9D30706A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ED62-67B2-4609-87A4-84F15984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5C023-506C-4D65-AB1F-2A9BDDBF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AADC-A126-468A-A72D-9834EFA9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3CD4-90D5-4611-8353-DE3C4B74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10D9-289F-4A96-B18F-4385CBFE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1D38-36A0-4129-B6E9-2AB437ABA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3A4D1-7C06-476E-93ED-5E8D0D5A5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9401-4942-4807-8F0B-5136DB4E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0CF4-6A76-425D-8E60-7C8081D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547F-CC85-44F4-A737-F9962C02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4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764369" y="3063930"/>
            <a:ext cx="9056972" cy="1290516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Section Copy</a:t>
            </a:r>
          </a:p>
        </p:txBody>
      </p:sp>
    </p:spTree>
    <p:extLst>
      <p:ext uri="{BB962C8B-B14F-4D97-AF65-F5344CB8AC3E}">
        <p14:creationId xmlns:p14="http://schemas.microsoft.com/office/powerpoint/2010/main" val="310862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6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2D82-C2C4-5045-8D29-689FD2D86B2E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1711186" y="1441174"/>
            <a:ext cx="8193157" cy="4162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FD726-A88D-FD45-AED1-B4BC9B661305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ame">
            <a:extLst>
              <a:ext uri="{FF2B5EF4-FFF2-40B4-BE49-F238E27FC236}">
                <a16:creationId xmlns:a16="http://schemas.microsoft.com/office/drawing/2014/main" id="{606AE7B0-EE80-3046-97D8-408E3BFEDBD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1216540"/>
            <a:ext cx="10515600" cy="10943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Contact Info">
            <a:extLst>
              <a:ext uri="{FF2B5EF4-FFF2-40B4-BE49-F238E27FC236}">
                <a16:creationId xmlns:a16="http://schemas.microsoft.com/office/drawing/2014/main" id="{835AF702-2944-1B4D-9AD0-7D980F4F2B1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838200" y="3032471"/>
            <a:ext cx="10515600" cy="2296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 descr="Title/Position">
            <a:extLst>
              <a:ext uri="{FF2B5EF4-FFF2-40B4-BE49-F238E27FC236}">
                <a16:creationId xmlns:a16="http://schemas.microsoft.com/office/drawing/2014/main" id="{287AD1EB-0CD7-4046-A108-803F951D8B85}"/>
              </a:ext>
            </a:extLst>
          </p:cNvPr>
          <p:cNvSpPr>
            <a:spLocks noGrp="1" noChangeAspect="1"/>
          </p:cNvSpPr>
          <p:nvPr>
            <p:ph idx="10"/>
          </p:nvPr>
        </p:nvSpPr>
        <p:spPr>
          <a:xfrm>
            <a:off x="838199" y="2316853"/>
            <a:ext cx="10515600" cy="706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300" b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143B6D-9ABD-2D41-A7CF-FED85C8F30E3}"/>
              </a:ext>
            </a:extLst>
          </p:cNvPr>
          <p:cNvSpPr>
            <a:spLocks noGrp="1" noChangeAspect="1"/>
          </p:cNvSpPr>
          <p:nvPr>
            <p:ph sz="half" idx="11" hasCustomPrompt="1"/>
          </p:nvPr>
        </p:nvSpPr>
        <p:spPr>
          <a:xfrm>
            <a:off x="3480352" y="228600"/>
            <a:ext cx="7873447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18175-D3D3-A648-9F3E-890606C30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15816"/>
            <a:ext cx="5157787" cy="5206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AEE0-D7AA-6F40-9D4B-2AD6AB5DF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2823"/>
            <a:ext cx="5157787" cy="33788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0E26F-5ACD-6749-BF3C-17EDFBFF0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5816"/>
            <a:ext cx="5183188" cy="5206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41589-FBA9-374E-AC4E-694EC370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2823"/>
            <a:ext cx="5183188" cy="33788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78D94C-052C-4749-98CD-CB493D5D72A9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  <p:sp>
        <p:nvSpPr>
          <p:cNvPr id="8" name="Title 1" descr="Name">
            <a:extLst>
              <a:ext uri="{FF2B5EF4-FFF2-40B4-BE49-F238E27FC236}">
                <a16:creationId xmlns:a16="http://schemas.microsoft.com/office/drawing/2014/main" id="{7D1724E9-094A-1445-9E7B-D9E6EE81D8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1216540"/>
            <a:ext cx="10515600" cy="10943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7523A0-D38E-9748-995F-6E26E7A7607D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480353" y="228600"/>
            <a:ext cx="7820440" cy="4969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sz="2000"/>
              <a:t>Department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D2F3-62A3-425A-9D74-AAB6E5357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676D-3EDE-4B26-BADD-4F973BB37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8730-23E5-4F79-A9E6-AB96E0E4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92530-27A3-4556-96A1-70025DCA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9A97-B904-459C-B1E7-2A047B04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E17895-207A-EB4D-A46B-6931A0CF06ED}"/>
              </a:ext>
            </a:extLst>
          </p:cNvPr>
          <p:cNvSpPr/>
          <p:nvPr userDrawn="1"/>
        </p:nvSpPr>
        <p:spPr>
          <a:xfrm>
            <a:off x="0" y="0"/>
            <a:ext cx="12192000" cy="951534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D94BB-80E6-2147-9EF4-BEAF0218BCF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951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100D9-398D-A141-977B-FF25C5B10ADB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00" y="23928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D4D96-7789-3041-B803-342D8CABE3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07894" y="107576"/>
            <a:ext cx="2711823" cy="7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6B4C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DC32-52B2-408E-A951-AC14783E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F96D9-75CA-4F38-9CC2-D1D8B124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98D74-FD68-4554-8416-C5F39671D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3312-E9D7-4163-B29B-4F1BC29A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C32E2-8A9E-40F3-8B4B-1C7E2ADEA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AFF7-0A1B-4D4D-A7CC-36E84FD6391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4AA2-48DC-471B-9561-CEF2652F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DC32-52B2-408E-A951-AC14783E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F96D9-75CA-4F38-9CC2-D1D8B124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98D74-FD68-4554-8416-C5F39671D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DFE2-501C-4345-9769-663377ED90E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3312-E9D7-4163-B29B-4F1BC29A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C32E2-8A9E-40F3-8B4B-1C7E2ADEA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23DE-A7BA-4999-BE4E-1EAEBAEE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5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3.png"/><Relationship Id="rId12" Type="http://schemas.openxmlformats.org/officeDocument/2006/relationships/customXml" Target="../ink/ink7.xml"/><Relationship Id="rId17" Type="http://schemas.openxmlformats.org/officeDocument/2006/relationships/image" Target="../media/image15.png"/><Relationship Id="rId2" Type="http://schemas.openxmlformats.org/officeDocument/2006/relationships/customXml" Target="../ink/ink5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120.png"/><Relationship Id="rId15" Type="http://schemas.openxmlformats.org/officeDocument/2006/relationships/image" Target="../media/image14.png"/><Relationship Id="rId10" Type="http://schemas.openxmlformats.org/officeDocument/2006/relationships/customXml" Target="../ink/ink6.xml"/><Relationship Id="rId9" Type="http://schemas.openxmlformats.org/officeDocument/2006/relationships/image" Target="../media/image12.png"/><Relationship Id="rId1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FD35AE-8959-4762-B03B-B6DE2A8E8B38}"/>
              </a:ext>
            </a:extLst>
          </p:cNvPr>
          <p:cNvSpPr/>
          <p:nvPr/>
        </p:nvSpPr>
        <p:spPr>
          <a:xfrm>
            <a:off x="0" y="1758461"/>
            <a:ext cx="12192000" cy="3634153"/>
          </a:xfrm>
          <a:prstGeom prst="rect">
            <a:avLst/>
          </a:prstGeom>
          <a:solidFill>
            <a:srgbClr val="00694E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15D19A8-ED47-493C-A283-F6A58028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05" y="334396"/>
            <a:ext cx="4727230" cy="1130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D0C80-7E66-402C-A264-D5D799D1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97" y="5610764"/>
            <a:ext cx="5608806" cy="1005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39D90-77AB-48FB-A52F-8D51DDEA43CA}"/>
              </a:ext>
            </a:extLst>
          </p:cNvPr>
          <p:cNvSpPr/>
          <p:nvPr/>
        </p:nvSpPr>
        <p:spPr>
          <a:xfrm>
            <a:off x="7241105" y="1208015"/>
            <a:ext cx="4727230" cy="332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1AC853-1B2B-4A6A-B97F-CB15179DCC7B}"/>
              </a:ext>
            </a:extLst>
          </p:cNvPr>
          <p:cNvSpPr txBox="1">
            <a:spLocks/>
          </p:cNvSpPr>
          <p:nvPr/>
        </p:nvSpPr>
        <p:spPr>
          <a:xfrm>
            <a:off x="1070290" y="2974418"/>
            <a:ext cx="9232813" cy="1559482"/>
          </a:xfrm>
          <a:prstGeom prst="rect">
            <a:avLst/>
          </a:prstGeom>
        </p:spPr>
        <p:txBody>
          <a:bodyPr vert="horz" lIns="0" tIns="0" rIns="121920" bIns="60960" rtlCol="0" anchor="t">
            <a:normAutofit fontScale="92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Road to Reaffirmation: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Federal Compliance Subcommittees charge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March 2023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549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B77A-CC48-CB5F-FA09-6082E0BE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052758-954F-1DBF-35C4-6A62382C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98" y="471055"/>
            <a:ext cx="10375865" cy="6196981"/>
          </a:xfrm>
        </p:spPr>
      </p:pic>
    </p:spTree>
    <p:extLst>
      <p:ext uri="{BB962C8B-B14F-4D97-AF65-F5344CB8AC3E}">
        <p14:creationId xmlns:p14="http://schemas.microsoft.com/office/powerpoint/2010/main" val="341321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9FC7-C987-250C-7A8F-04C07ADB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08" y="158430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pt.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3A2F-F339-A6D5-B389-A6184A92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832396"/>
            <a:ext cx="11538857" cy="534456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400" dirty="0"/>
              <a:t>Go to the folder for the subcommittee to which you were assigned (green)</a:t>
            </a:r>
          </a:p>
          <a:p>
            <a:pPr marL="514350" indent="-514350">
              <a:buAutoNum type="arabicParenR"/>
            </a:pPr>
            <a:r>
              <a:rPr lang="en-US" sz="2400" dirty="0"/>
              <a:t>Read the Subcommittee Charge (red)</a:t>
            </a:r>
          </a:p>
          <a:p>
            <a:pPr marL="514350" indent="-514350">
              <a:buAutoNum type="arabicParenR"/>
            </a:pPr>
            <a:r>
              <a:rPr lang="en-US" sz="2400" dirty="0"/>
              <a:t>Open the folder for the requirement to which you were assigned (blue)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937EEF-B700-999B-2866-77FF361F66FC}"/>
                  </a:ext>
                </a:extLst>
              </p14:cNvPr>
              <p14:cNvContentPartPr/>
              <p14:nvPr/>
            </p14:nvContentPartPr>
            <p14:xfrm>
              <a:off x="173691" y="-5439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937EEF-B700-999B-2866-77FF361F66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691" y="-633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603F7D5-9EC7-DABD-20EF-1E1CF2316091}"/>
              </a:ext>
            </a:extLst>
          </p:cNvPr>
          <p:cNvGrpSpPr/>
          <p:nvPr/>
        </p:nvGrpSpPr>
        <p:grpSpPr>
          <a:xfrm>
            <a:off x="861615" y="2327237"/>
            <a:ext cx="10468769" cy="4523692"/>
            <a:chOff x="861615" y="2327237"/>
            <a:chExt cx="10468769" cy="4523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8E436-B660-C463-215D-438362033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615" y="2327237"/>
              <a:ext cx="10468769" cy="452369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C080FD-7D00-49C5-22B7-2F7126C2E445}"/>
                    </a:ext>
                  </a:extLst>
                </p14:cNvPr>
                <p14:cNvContentPartPr/>
                <p14:nvPr/>
              </p14:nvContentPartPr>
              <p14:xfrm>
                <a:off x="3080408" y="3186518"/>
                <a:ext cx="2691000" cy="805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C080FD-7D00-49C5-22B7-2F7126C2E4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71408" y="3177518"/>
                  <a:ext cx="270864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3A9A6A-3AEF-EDB5-07B7-06A4B56F4AFA}"/>
                    </a:ext>
                  </a:extLst>
                </p14:cNvPr>
                <p14:cNvContentPartPr/>
                <p14:nvPr/>
              </p14:nvContentPartPr>
              <p14:xfrm>
                <a:off x="1655188" y="4084264"/>
                <a:ext cx="6886440" cy="72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3A9A6A-3AEF-EDB5-07B7-06A4B56F4A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6188" y="4075264"/>
                  <a:ext cx="690408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5781D8-2083-565C-2271-07AC80DC0B82}"/>
                    </a:ext>
                  </a:extLst>
                </p14:cNvPr>
                <p14:cNvContentPartPr/>
                <p14:nvPr/>
              </p14:nvContentPartPr>
              <p14:xfrm>
                <a:off x="1323077" y="5420725"/>
                <a:ext cx="7071840" cy="65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5781D8-2083-565C-2271-07AC80DC0B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4077" y="5411725"/>
                  <a:ext cx="7089480" cy="67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439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378CAF-EAEC-4EF6-9839-51724A26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27025"/>
            <a:ext cx="3724275" cy="5273675"/>
          </a:xfrm>
        </p:spPr>
        <p:txBody>
          <a:bodyPr anchor="t">
            <a:normAutofit/>
          </a:bodyPr>
          <a:lstStyle/>
          <a:p>
            <a:r>
              <a:rPr lang="en-US" sz="3100" dirty="0"/>
              <a:t>Subcommittee Charge</a:t>
            </a:r>
            <a:br>
              <a:rPr lang="en-US" sz="3100" dirty="0"/>
            </a:br>
            <a:br>
              <a:rPr lang="en-US" sz="3100" dirty="0"/>
            </a:br>
            <a:r>
              <a:rPr lang="en-US" sz="3200" dirty="0"/>
              <a:t>-</a:t>
            </a:r>
            <a:r>
              <a:rPr lang="en-US" sz="2800" dirty="0"/>
              <a:t>membership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2800" dirty="0"/>
              <a:t>links to policies</a:t>
            </a: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4C269-14B1-4A42-8FE3-934CBDFA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10" y="52387"/>
            <a:ext cx="831919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9FC7-C987-250C-7A8F-04C07ADB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08" y="158430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pt.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3A2F-F339-A6D5-B389-A6184A92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55" y="730923"/>
            <a:ext cx="11538857" cy="53445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4) Read the resources document for the requirement (orange)</a:t>
            </a:r>
          </a:p>
          <a:p>
            <a:pPr marL="0" indent="0">
              <a:buNone/>
            </a:pPr>
            <a:r>
              <a:rPr lang="en-US" sz="2400" dirty="0"/>
              <a:t>5) Complete the Policy Inventory spreadsheet (purple)</a:t>
            </a:r>
          </a:p>
          <a:p>
            <a:pPr marL="0" indent="0">
              <a:buNone/>
            </a:pPr>
            <a:r>
              <a:rPr lang="en-US" sz="2400" dirty="0"/>
              <a:t>6) Benchmark Ohio and national peer institutions’ policies and add links or documents to Other Institutions’ examples folder (yellow)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937EEF-B700-999B-2866-77FF361F66FC}"/>
                  </a:ext>
                </a:extLst>
              </p14:cNvPr>
              <p14:cNvContentPartPr/>
              <p14:nvPr/>
            </p14:nvContentPartPr>
            <p14:xfrm>
              <a:off x="173691" y="-5439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937EEF-B700-999B-2866-77FF361F66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691" y="-633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14F50C1-4A53-C4DE-3911-8DEEA21CAEA6}"/>
              </a:ext>
            </a:extLst>
          </p:cNvPr>
          <p:cNvGrpSpPr/>
          <p:nvPr/>
        </p:nvGrpSpPr>
        <p:grpSpPr>
          <a:xfrm>
            <a:off x="784435" y="2371060"/>
            <a:ext cx="10627551" cy="4479869"/>
            <a:chOff x="784435" y="2371060"/>
            <a:chExt cx="10627551" cy="44798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53BE3B-7A5F-EF11-6EE9-920AD1F50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435" y="2371060"/>
              <a:ext cx="10627551" cy="447986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12050B-5F7C-A529-5699-BB803DAF6BA3}"/>
                    </a:ext>
                  </a:extLst>
                </p14:cNvPr>
                <p14:cNvContentPartPr/>
                <p14:nvPr/>
              </p14:nvContentPartPr>
              <p14:xfrm>
                <a:off x="1302304" y="5338641"/>
                <a:ext cx="7870680" cy="69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12050B-5F7C-A529-5699-BB803DAF6B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93664" y="5329641"/>
                  <a:ext cx="788832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B814C3-0D50-A1A4-C121-C8E22A6E4D50}"/>
                    </a:ext>
                  </a:extLst>
                </p14:cNvPr>
                <p14:cNvContentPartPr/>
                <p14:nvPr/>
              </p14:nvContentPartPr>
              <p14:xfrm>
                <a:off x="1207624" y="4809816"/>
                <a:ext cx="7941960" cy="63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B814C3-0D50-A1A4-C121-C8E22A6E4D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8624" y="4800816"/>
                  <a:ext cx="79596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7A45B2-F567-60CE-B350-7B25346DD00B}"/>
                    </a:ext>
                  </a:extLst>
                </p14:cNvPr>
                <p14:cNvContentPartPr/>
                <p14:nvPr/>
              </p14:nvContentPartPr>
              <p14:xfrm>
                <a:off x="1302304" y="6127077"/>
                <a:ext cx="7538760" cy="47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7A45B2-F567-60CE-B350-7B25346DD0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3304" y="6118437"/>
                  <a:ext cx="755640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93F651-F003-28A5-2FF6-4EF55AE6AEB9}"/>
                  </a:ext>
                </a:extLst>
              </p14:cNvPr>
              <p14:cNvContentPartPr/>
              <p14:nvPr/>
            </p14:nvContentPartPr>
            <p14:xfrm>
              <a:off x="5943784" y="631507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93F651-F003-28A5-2FF6-4EF55AE6AE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34784" y="63064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79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378CAF-EAEC-4EF6-9839-51724A26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27025"/>
            <a:ext cx="3724275" cy="5273675"/>
          </a:xfrm>
        </p:spPr>
        <p:txBody>
          <a:bodyPr anchor="t">
            <a:normAutofit/>
          </a:bodyPr>
          <a:lstStyle/>
          <a:p>
            <a:r>
              <a:rPr lang="en-US" sz="3100" dirty="0"/>
              <a:t>Requirement Folder</a:t>
            </a:r>
            <a:br>
              <a:rPr lang="en-US" sz="3100" dirty="0"/>
            </a:br>
            <a:br>
              <a:rPr lang="en-US" sz="3100" dirty="0"/>
            </a:br>
            <a:r>
              <a:rPr lang="en-US" sz="3200" dirty="0"/>
              <a:t>-</a:t>
            </a:r>
            <a:r>
              <a:rPr lang="en-US" sz="2800" dirty="0"/>
              <a:t>for each Requirement Workgroup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2800" dirty="0"/>
              <a:t>links to policies</a:t>
            </a:r>
            <a:br>
              <a:rPr lang="en-US" sz="2400" dirty="0"/>
            </a:br>
            <a:r>
              <a:rPr lang="en-US" sz="2800" dirty="0"/>
              <a:t>-relevant questions from Compliance filing</a:t>
            </a:r>
            <a:br>
              <a:rPr lang="en-US" sz="2800" dirty="0"/>
            </a:br>
            <a:r>
              <a:rPr lang="en-US" sz="2800" dirty="0"/>
              <a:t>-steps to review (next slide)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3E34E-E9AD-4634-97F9-74EA2A5A5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82" y="82867"/>
            <a:ext cx="7751717" cy="66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BD65C-3307-4900-BD8A-522A8F57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7806"/>
            <a:ext cx="10479228" cy="386238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5C8C807-2A55-446F-B993-C2985DE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review</a:t>
            </a:r>
          </a:p>
        </p:txBody>
      </p:sp>
    </p:spTree>
    <p:extLst>
      <p:ext uri="{BB962C8B-B14F-4D97-AF65-F5344CB8AC3E}">
        <p14:creationId xmlns:p14="http://schemas.microsoft.com/office/powerpoint/2010/main" val="109687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C993-0441-E73C-8B49-C8FA93C2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6320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Where do we look?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E8C6-E732-22CF-8961-5056DD8A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1" y="1221777"/>
            <a:ext cx="11378239" cy="54583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OHIO  "Big P" policies: 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University Policy Administrative Policy Manual (ohio.edu/policy)</a:t>
            </a:r>
          </a:p>
          <a:p>
            <a:r>
              <a:rPr lang="en-US" dirty="0">
                <a:cs typeface="Calibri"/>
              </a:rPr>
              <a:t>Faculty Handbook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Other policies, procedures and guidance:</a:t>
            </a:r>
          </a:p>
          <a:p>
            <a:r>
              <a:rPr lang="en-US" dirty="0">
                <a:cs typeface="Calibri"/>
              </a:rPr>
              <a:t>Standing or academic committee procedures</a:t>
            </a:r>
          </a:p>
          <a:p>
            <a:r>
              <a:rPr lang="en-US" dirty="0">
                <a:cs typeface="Calibri"/>
              </a:rPr>
              <a:t>College webpages</a:t>
            </a:r>
          </a:p>
          <a:p>
            <a:r>
              <a:rPr lang="en-US" dirty="0">
                <a:cs typeface="Calibri"/>
              </a:rPr>
              <a:t>OHIO webpages managed by compliance function "owners" such as OIT, HR, Registrar, ECRC, Research and Sponsored Programs, etc.</a:t>
            </a:r>
            <a:endParaRPr lang="en-US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Benchmarking: 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Other institutions (in state and national) ; IUC model documents professional associations and affinity groups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67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C8C807-2A55-446F-B993-C2985DE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Policy Inventory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26591-F523-4DF9-AD3F-B09E861B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71912"/>
            <a:ext cx="11372850" cy="129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8866E-0B3B-486B-96B8-71D241DF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625237"/>
            <a:ext cx="10858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30EF-E3A3-992A-72A7-FFEE3540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F98A-B36E-C2B2-AF36-FC0DDA7E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r>
              <a:rPr lang="en-US" dirty="0"/>
              <a:t>Assign people to each Requirement Workgroup</a:t>
            </a:r>
          </a:p>
          <a:p>
            <a:pPr lvl="1"/>
            <a:r>
              <a:rPr lang="en-US" dirty="0"/>
              <a:t>Everyone or subdivide</a:t>
            </a:r>
          </a:p>
          <a:p>
            <a:pPr lvl="1"/>
            <a:r>
              <a:rPr lang="en-US" dirty="0"/>
              <a:t>At least 2 people per requirement</a:t>
            </a:r>
          </a:p>
          <a:p>
            <a:r>
              <a:rPr lang="en-US" dirty="0"/>
              <a:t>Set expectations</a:t>
            </a:r>
          </a:p>
          <a:p>
            <a:pPr lvl="1"/>
            <a:r>
              <a:rPr lang="en-US" dirty="0"/>
              <a:t>Individual reading of required policy or policies</a:t>
            </a:r>
          </a:p>
          <a:p>
            <a:pPr lvl="1"/>
            <a:r>
              <a:rPr lang="en-US" dirty="0"/>
              <a:t>Then meet and discuss or identify OHIO policies and processes</a:t>
            </a:r>
          </a:p>
          <a:p>
            <a:pPr lvl="1"/>
            <a:r>
              <a:rPr lang="en-US" dirty="0"/>
              <a:t>Start filling in the Policy Inventory</a:t>
            </a:r>
          </a:p>
          <a:p>
            <a:pPr lvl="2"/>
            <a:r>
              <a:rPr lang="en-US" dirty="0"/>
              <a:t>Continue individual work on inventory</a:t>
            </a:r>
          </a:p>
          <a:p>
            <a:pPr marL="457200" lvl="1" indent="0">
              <a:buNone/>
            </a:pPr>
            <a:r>
              <a:rPr lang="en-US" dirty="0"/>
              <a:t>THEN</a:t>
            </a:r>
          </a:p>
          <a:p>
            <a:pPr lvl="1"/>
            <a:r>
              <a:rPr lang="en-US" dirty="0"/>
              <a:t>Benchmark against other institutions—is our policy complete?</a:t>
            </a:r>
          </a:p>
          <a:p>
            <a:pPr lvl="1"/>
            <a:r>
              <a:rPr lang="en-US" dirty="0"/>
              <a:t>Identify gaps or improvements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1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B7D9-5E42-3DAF-8999-A5A119C7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deliverables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13D384-26B0-06C0-4EE7-F97D54FF4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789999"/>
              </p:ext>
            </p:extLst>
          </p:nvPr>
        </p:nvGraphicFramePr>
        <p:xfrm>
          <a:off x="838200" y="3651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28A6C1-FBAE-4995-900C-A9C4C8A13DD4}"/>
              </a:ext>
            </a:extLst>
          </p:cNvPr>
          <p:cNvCxnSpPr>
            <a:cxnSpLocks/>
          </p:cNvCxnSpPr>
          <p:nvPr/>
        </p:nvCxnSpPr>
        <p:spPr>
          <a:xfrm flipH="1">
            <a:off x="1184366" y="3429000"/>
            <a:ext cx="1933305" cy="1047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CFCAC2-651A-4B23-8C48-544745A3D921}"/>
              </a:ext>
            </a:extLst>
          </p:cNvPr>
          <p:cNvCxnSpPr>
            <a:cxnSpLocks/>
          </p:cNvCxnSpPr>
          <p:nvPr/>
        </p:nvCxnSpPr>
        <p:spPr>
          <a:xfrm flipH="1" flipV="1">
            <a:off x="5290459" y="3429000"/>
            <a:ext cx="2233747" cy="1047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AFE59E-AB25-4CD4-BA99-3AEF99BDDB31}"/>
              </a:ext>
            </a:extLst>
          </p:cNvPr>
          <p:cNvSpPr/>
          <p:nvPr/>
        </p:nvSpPr>
        <p:spPr>
          <a:xfrm>
            <a:off x="511629" y="4538391"/>
            <a:ext cx="1678577" cy="1738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May mtg</a:t>
            </a:r>
          </a:p>
          <a:p>
            <a:pPr algn="ctr"/>
            <a:r>
              <a:rPr lang="en-US" sz="1200" dirty="0"/>
              <a:t>Requirement Workgroup: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Review &amp; complete policy/process inventory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20D6EC-7C3C-424C-AD60-C372CA9C2679}"/>
              </a:ext>
            </a:extLst>
          </p:cNvPr>
          <p:cNvSpPr/>
          <p:nvPr/>
        </p:nvSpPr>
        <p:spPr>
          <a:xfrm>
            <a:off x="2423160" y="4538391"/>
            <a:ext cx="1678577" cy="1738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June/July mtgs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 Workgroup: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&amp; complete policy/process inventory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 against others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4077E-2DCA-4EB6-AE9F-54B05B145AEC}"/>
              </a:ext>
            </a:extLst>
          </p:cNvPr>
          <p:cNvSpPr/>
          <p:nvPr/>
        </p:nvSpPr>
        <p:spPr>
          <a:xfrm>
            <a:off x="4334691" y="4538391"/>
            <a:ext cx="1678577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 mtg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SubCommittee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meeting: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completed evaluation of policies/process in inventory &amp; gap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E3178D-5B62-4165-801A-E8BC5804A95B}"/>
              </a:ext>
            </a:extLst>
          </p:cNvPr>
          <p:cNvSpPr/>
          <p:nvPr/>
        </p:nvSpPr>
        <p:spPr>
          <a:xfrm>
            <a:off x="6246222" y="4538391"/>
            <a:ext cx="1678577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mtg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SubCommittee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meeting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Finalizing subcommittee report due 9/15</a:t>
            </a:r>
          </a:p>
        </p:txBody>
      </p:sp>
    </p:spTree>
    <p:extLst>
      <p:ext uri="{BB962C8B-B14F-4D97-AF65-F5344CB8AC3E}">
        <p14:creationId xmlns:p14="http://schemas.microsoft.com/office/powerpoint/2010/main" val="264616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E961F74-FE71-4D0B-B78A-71FD99675E43}"/>
              </a:ext>
            </a:extLst>
          </p:cNvPr>
          <p:cNvSpPr txBox="1">
            <a:spLocks/>
          </p:cNvSpPr>
          <p:nvPr/>
        </p:nvSpPr>
        <p:spPr>
          <a:xfrm>
            <a:off x="354344" y="379125"/>
            <a:ext cx="11451337" cy="772544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00694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69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HLC Open Pathway—Year 8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7C825CAE-EAC4-4FE4-B510-89F674B61B3D}"/>
              </a:ext>
            </a:extLst>
          </p:cNvPr>
          <p:cNvGraphicFramePr>
            <a:graphicFrameLocks/>
          </p:cNvGraphicFramePr>
          <p:nvPr/>
        </p:nvGraphicFramePr>
        <p:xfrm>
          <a:off x="3771401" y="1436561"/>
          <a:ext cx="478893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ADC458-BC68-4A9E-B642-F1096689D6CF}"/>
              </a:ext>
            </a:extLst>
          </p:cNvPr>
          <p:cNvSpPr txBox="1"/>
          <p:nvPr/>
        </p:nvSpPr>
        <p:spPr>
          <a:xfrm>
            <a:off x="4988780" y="1380692"/>
            <a:ext cx="230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694E"/>
                </a:solidFill>
                <a:latin typeface="Arial" panose="020B0604020202020204"/>
              </a:rPr>
              <a:t>Open Pathway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B2D68-0FD4-42AE-AA51-36AB89AA07B0}"/>
              </a:ext>
            </a:extLst>
          </p:cNvPr>
          <p:cNvSpPr txBox="1"/>
          <p:nvPr/>
        </p:nvSpPr>
        <p:spPr>
          <a:xfrm>
            <a:off x="8034498" y="5079669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Spring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E01C9-EF7B-4DB4-834E-E1243F4B3EA6}"/>
              </a:ext>
            </a:extLst>
          </p:cNvPr>
          <p:cNvSpPr txBox="1"/>
          <p:nvPr/>
        </p:nvSpPr>
        <p:spPr>
          <a:xfrm>
            <a:off x="2500203" y="3298617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Fall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0EC1D-CD0A-49E6-A1A7-99673F30FC14}"/>
              </a:ext>
            </a:extLst>
          </p:cNvPr>
          <p:cNvSpPr txBox="1"/>
          <p:nvPr/>
        </p:nvSpPr>
        <p:spPr>
          <a:xfrm>
            <a:off x="2729176" y="5079669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Fall 2022-23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888B3A-B15E-4974-8D18-6B1804C09A74}"/>
              </a:ext>
            </a:extLst>
          </p:cNvPr>
          <p:cNvSpPr txBox="1"/>
          <p:nvPr/>
        </p:nvSpPr>
        <p:spPr>
          <a:xfrm>
            <a:off x="8601398" y="3233991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406408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133C5C7-3022-409D-A297-ACE231C24F09}"/>
              </a:ext>
            </a:extLst>
          </p:cNvPr>
          <p:cNvSpPr txBox="1">
            <a:spLocks/>
          </p:cNvSpPr>
          <p:nvPr/>
        </p:nvSpPr>
        <p:spPr>
          <a:xfrm>
            <a:off x="354344" y="379126"/>
            <a:ext cx="11372313" cy="774228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00694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69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Reaffirmation of Accreditation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60D57-E400-46F7-AD90-E5F64F58B296}"/>
              </a:ext>
            </a:extLst>
          </p:cNvPr>
          <p:cNvSpPr txBox="1"/>
          <p:nvPr/>
        </p:nvSpPr>
        <p:spPr>
          <a:xfrm>
            <a:off x="461395" y="1313167"/>
            <a:ext cx="4859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Steps to Reaffirmation: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6F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Multilocation Report and Visit</a:t>
            </a:r>
          </a:p>
          <a:p>
            <a:pPr marL="627063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2023</a:t>
            </a:r>
          </a:p>
          <a:p>
            <a:pPr marL="1084263" marR="0" lvl="2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HCOM Athens</a:t>
            </a:r>
          </a:p>
          <a:p>
            <a:pPr marL="1084263" marR="0" lvl="2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HCOM Cleveland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Initiative Project Final Report</a:t>
            </a:r>
          </a:p>
          <a:p>
            <a:pPr marL="627063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6/1/2024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Assurance Argument with evidence file</a:t>
            </a:r>
          </a:p>
          <a:p>
            <a:pPr marL="627063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12/1/2024 Final Draft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Federal Compliance Report</a:t>
            </a:r>
          </a:p>
          <a:p>
            <a:pPr marL="627063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12/15/2024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HLC Student Opinion Survey</a:t>
            </a:r>
          </a:p>
          <a:p>
            <a:pPr marL="627063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Two months prior to visit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On-Site Peer Review Visit</a:t>
            </a:r>
          </a:p>
          <a:p>
            <a:pPr marL="741363" marR="0" lvl="1" indent="-4572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24-25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2025</a:t>
            </a:r>
          </a:p>
          <a:p>
            <a:pPr marL="287338" marR="0" lvl="0" indent="-2873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6F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5899EF-C47D-4C24-956E-681C9838838A}"/>
              </a:ext>
            </a:extLst>
          </p:cNvPr>
          <p:cNvSpPr txBox="1"/>
          <p:nvPr/>
        </p:nvSpPr>
        <p:spPr>
          <a:xfrm>
            <a:off x="7605146" y="1293032"/>
            <a:ext cx="45106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Timeline: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776F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December 1, 2024 Final Draft Completed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Fall 2024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Vet drafts &amp; finalize narrative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Move to Assurance System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Spring/Summer 2024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drafts &amp; curate evidence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Summer/Fall 2023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Narrative draft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Organize evidence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May-August 2023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Fill gaps &amp; implement recommendations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April 2023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 Evidence Committees: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gaps &amp; recommendations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December 2022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requests to units</a:t>
            </a:r>
          </a:p>
          <a:p>
            <a:pPr marL="952485" marR="0" lvl="1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76F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Follow up with units not responding to TLA requests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A7DB44-12E8-4B86-BF79-2B1D73309DC4}"/>
              </a:ext>
            </a:extLst>
          </p:cNvPr>
          <p:cNvGrpSpPr/>
          <p:nvPr/>
        </p:nvGrpSpPr>
        <p:grpSpPr>
          <a:xfrm>
            <a:off x="5201871" y="1562506"/>
            <a:ext cx="2013313" cy="4091505"/>
            <a:chOff x="5473337" y="1714501"/>
            <a:chExt cx="2013313" cy="40915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6B75F4-E693-4E11-BCF4-926096E3A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3337" y="1714501"/>
              <a:ext cx="2013313" cy="2043249"/>
            </a:xfrm>
            <a:prstGeom prst="line">
              <a:avLst/>
            </a:prstGeom>
            <a:noFill/>
            <a:ln w="25400" cap="flat" cmpd="sng" algn="ctr">
              <a:solidFill>
                <a:srgbClr val="003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7BAF80-BEBF-433D-AF0B-347C85512680}"/>
                </a:ext>
              </a:extLst>
            </p:cNvPr>
            <p:cNvCxnSpPr>
              <a:cxnSpLocks/>
            </p:cNvCxnSpPr>
            <p:nvPr/>
          </p:nvCxnSpPr>
          <p:spPr>
            <a:xfrm>
              <a:off x="5473337" y="3757750"/>
              <a:ext cx="1860913" cy="2048256"/>
            </a:xfrm>
            <a:prstGeom prst="line">
              <a:avLst/>
            </a:prstGeom>
            <a:noFill/>
            <a:ln w="25400" cap="flat" cmpd="sng" algn="ctr">
              <a:solidFill>
                <a:srgbClr val="003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09390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F66CFC3-B0DA-420E-8319-1C4B0F98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4"/>
            <a:ext cx="10515600" cy="1325563"/>
          </a:xfrm>
        </p:spPr>
        <p:txBody>
          <a:bodyPr/>
          <a:lstStyle/>
          <a:p>
            <a:r>
              <a:rPr lang="en-US" dirty="0"/>
              <a:t>HLC Federal Compliance Subcommittees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0D98-736F-43E6-A768-7D537A33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52909" cy="200367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Subcommittee 1: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Assignment of credits, program length and tuition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Institutional mechanisms for handling student complaints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Protection of student privacy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Font typeface="+mj-lt"/>
              <a:buAutoNum type="arabicPeriod" startAt="5"/>
            </a:pP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490CAE-79AF-4AD4-88A7-6542E3658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51378"/>
              </p:ext>
            </p:extLst>
          </p:nvPr>
        </p:nvGraphicFramePr>
        <p:xfrm>
          <a:off x="1447567" y="346572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43734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650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ysClr val="windowText" lastClr="000000"/>
                          </a:solidFill>
                        </a:rPr>
                        <a:t>Deb Benton</a:t>
                      </a:r>
                    </a:p>
                    <a:p>
                      <a:r>
                        <a:rPr lang="en-US" sz="2400" b="0">
                          <a:solidFill>
                            <a:sysClr val="windowText" lastClr="000000"/>
                          </a:solidFill>
                        </a:rPr>
                        <a:t>Mac Stricklen</a:t>
                      </a:r>
                    </a:p>
                    <a:p>
                      <a:r>
                        <a:rPr lang="en-US" sz="2400" b="0">
                          <a:solidFill>
                            <a:sysClr val="windowText" lastClr="000000"/>
                          </a:solidFill>
                        </a:rPr>
                        <a:t>Ed Carter</a:t>
                      </a:r>
                    </a:p>
                    <a:p>
                      <a:r>
                        <a:rPr lang="en-US" sz="2400" b="0">
                          <a:solidFill>
                            <a:sysClr val="windowText" lastClr="000000"/>
                          </a:solidFill>
                        </a:rPr>
                        <a:t>Kerri Griffin</a:t>
                      </a:r>
                    </a:p>
                    <a:p>
                      <a:r>
                        <a:rPr lang="en-US" sz="2400" b="0">
                          <a:solidFill>
                            <a:sysClr val="windowText" lastClr="000000"/>
                          </a:solidFill>
                        </a:rPr>
                        <a:t>Beth Quitslund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John Day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Kari Lehman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Laura Myers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Connie Patterson</a:t>
                      </a:r>
                    </a:p>
                    <a:p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1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F66CFC3-B0DA-420E-8319-1C4B0F98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4"/>
            <a:ext cx="10515600" cy="1325563"/>
          </a:xfrm>
        </p:spPr>
        <p:txBody>
          <a:bodyPr/>
          <a:lstStyle/>
          <a:p>
            <a:r>
              <a:rPr lang="en-US" dirty="0"/>
              <a:t>HLC Federal Compliance Subcommittees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0D98-736F-43E6-A768-7D537A33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52909" cy="2003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Subcommittee 2: 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Publication of transfer policies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</a:rPr>
              <a:t>Practices for verification of student identity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Recru</a:t>
            </a:r>
            <a:r>
              <a:rPr lang="en-US" sz="3200" dirty="0">
                <a:latin typeface="Calibri" panose="020F0502020204030204" pitchFamily="34" charset="0"/>
              </a:rPr>
              <a:t>iting, admissions, and related institutional practices</a:t>
            </a:r>
            <a:endParaRPr lang="en-US" sz="32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Font typeface="+mj-lt"/>
              <a:buAutoNum type="arabicPeriod" startAt="5"/>
            </a:pP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490CAE-79AF-4AD4-88A7-6542E3658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25292"/>
              </p:ext>
            </p:extLst>
          </p:nvPr>
        </p:nvGraphicFramePr>
        <p:xfrm>
          <a:off x="1447567" y="346572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43734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650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Rob Callahan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Mateo Remsburg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Ryan Chapman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Regina Schwartz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Val Miller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Katie Tadlock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Jill Nice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Candi Morris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Ashlee Bevan</a:t>
                      </a:r>
                    </a:p>
                    <a:p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0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51898" y="6069301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F66CFC3-B0DA-420E-8319-1C4B0F98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4"/>
            <a:ext cx="10515600" cy="1325563"/>
          </a:xfrm>
        </p:spPr>
        <p:txBody>
          <a:bodyPr/>
          <a:lstStyle/>
          <a:p>
            <a:r>
              <a:rPr lang="en-US" dirty="0"/>
              <a:t>HLC Federal Compliance Subcommittees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0D98-736F-43E6-A768-7D537A33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52909" cy="200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Subcommittee 3: Outcomes and Accreditation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</a:rPr>
              <a:t>Publication of student outcome data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</a:rPr>
              <a:t>Standing with the State and other accreditors</a:t>
            </a:r>
            <a:endParaRPr lang="en-US" sz="36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Font typeface="+mj-lt"/>
              <a:buAutoNum type="arabicPeriod" startAt="5"/>
            </a:pP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490CAE-79AF-4AD4-88A7-6542E3658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85579"/>
              </p:ext>
            </p:extLst>
          </p:nvPr>
        </p:nvGraphicFramePr>
        <p:xfrm>
          <a:off x="1447567" y="3465723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43734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650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Joni Wadley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Loralyn Taylor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Melinda Rhodes-DiSalvo</a:t>
                      </a: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Janelle Crossgrove Hart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0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F66CFC3-B0DA-420E-8319-1C4B0F98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4"/>
            <a:ext cx="10515600" cy="1325563"/>
          </a:xfrm>
        </p:spPr>
        <p:txBody>
          <a:bodyPr/>
          <a:lstStyle/>
          <a:p>
            <a:r>
              <a:rPr lang="en-US" dirty="0"/>
              <a:t>HLC Federal Compliance Committee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0D98-736F-43E6-A768-7D537A33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52909" cy="4672188"/>
          </a:xfrm>
        </p:spPr>
        <p:txBody>
          <a:bodyPr>
            <a:normAutofit/>
          </a:bodyPr>
          <a:lstStyle/>
          <a:p>
            <a:r>
              <a:rPr lang="en-US" sz="3600" dirty="0"/>
              <a:t>Review policies and procedures related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The Assumed Practices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Specific Federal regulations</a:t>
            </a:r>
          </a:p>
          <a:p>
            <a:r>
              <a:rPr lang="en-US" sz="3600" dirty="0"/>
              <a:t>Prepare the Federal Compliance Report</a:t>
            </a:r>
          </a:p>
        </p:txBody>
      </p:sp>
    </p:spTree>
    <p:extLst>
      <p:ext uri="{BB962C8B-B14F-4D97-AF65-F5344CB8AC3E}">
        <p14:creationId xmlns:p14="http://schemas.microsoft.com/office/powerpoint/2010/main" val="408417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B7D9-5E42-3DAF-8999-A5A119C7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deliverables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13D384-26B0-06C0-4EE7-F97D54FF4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548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54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B2FAC-C9D7-4743-86DC-5B3DEE989772}"/>
              </a:ext>
            </a:extLst>
          </p:cNvPr>
          <p:cNvSpPr/>
          <p:nvPr/>
        </p:nvSpPr>
        <p:spPr>
          <a:xfrm>
            <a:off x="0" y="6007525"/>
            <a:ext cx="12192000" cy="766585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C4F-6AE5-47BB-961C-CB0F8B25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6139864"/>
            <a:ext cx="8431142" cy="5522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F66CFC3-B0DA-420E-8319-1C4B0F98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3" y="165896"/>
            <a:ext cx="11724503" cy="970177"/>
          </a:xfrm>
        </p:spPr>
        <p:txBody>
          <a:bodyPr>
            <a:normAutofit/>
          </a:bodyPr>
          <a:lstStyle/>
          <a:p>
            <a:r>
              <a:rPr lang="en-US" sz="3600"/>
              <a:t>Role and Responsibility of HLC Federal Compliance Committee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53FE5-C603-4FF3-A359-071896954C2A}"/>
              </a:ext>
            </a:extLst>
          </p:cNvPr>
          <p:cNvSpPr/>
          <p:nvPr/>
        </p:nvSpPr>
        <p:spPr>
          <a:xfrm>
            <a:off x="2256639" y="6216242"/>
            <a:ext cx="6509856" cy="475862"/>
          </a:xfrm>
          <a:prstGeom prst="rect">
            <a:avLst/>
          </a:prstGeom>
          <a:solidFill>
            <a:srgbClr val="115C45"/>
          </a:solidFill>
          <a:ln>
            <a:solidFill>
              <a:srgbClr val="115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15C45"/>
                </a:solidFill>
              </a:ln>
              <a:solidFill>
                <a:srgbClr val="115C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0D98-736F-43E6-A768-7D537A33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7" y="1212451"/>
            <a:ext cx="10752909" cy="46721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Review reading and materials prior to meetings</a:t>
            </a:r>
          </a:p>
          <a:p>
            <a:r>
              <a:rPr lang="en-US" sz="2400" dirty="0"/>
              <a:t>Review policies and procedures related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Assumed Practices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Specific Federal regulations relevant to your subcommittee</a:t>
            </a:r>
          </a:p>
          <a:p>
            <a:r>
              <a:rPr lang="en-US" sz="2400" dirty="0"/>
              <a:t>Gather information from campus websites and through solicitation of responsible people or offices</a:t>
            </a:r>
          </a:p>
          <a:p>
            <a:r>
              <a:rPr lang="en-US" sz="2400" dirty="0"/>
              <a:t>Evaluate evidence for inclusion in final Federal Compliance Report</a:t>
            </a:r>
          </a:p>
          <a:p>
            <a:r>
              <a:rPr lang="en-US" sz="2400" dirty="0"/>
              <a:t>Capture list of gaps, errors, or omissions as they emerge</a:t>
            </a:r>
          </a:p>
          <a:p>
            <a:r>
              <a:rPr lang="en-US" sz="2400" dirty="0"/>
              <a:t>Maintain neutral, factual documentation</a:t>
            </a:r>
          </a:p>
          <a:p>
            <a:r>
              <a:rPr lang="en-US" sz="2400" dirty="0"/>
              <a:t>Maintain confidentiality within this group</a:t>
            </a:r>
          </a:p>
          <a:p>
            <a:r>
              <a:rPr lang="en-US" sz="2400" dirty="0"/>
              <a:t>Work with co-chairs to seek legal advice as needed</a:t>
            </a:r>
          </a:p>
          <a:p>
            <a:r>
              <a:rPr lang="en-US" sz="2400" dirty="0"/>
              <a:t>Help prepare the Federal Compliance Report</a:t>
            </a:r>
          </a:p>
        </p:txBody>
      </p:sp>
    </p:spTree>
    <p:extLst>
      <p:ext uri="{BB962C8B-B14F-4D97-AF65-F5344CB8AC3E}">
        <p14:creationId xmlns:p14="http://schemas.microsoft.com/office/powerpoint/2010/main" val="268251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D46AE3F4-17BF-FE40-9D16-EDB1870FE1D9}" vid="{50FC1054-7111-E14B-8049-85843A019EB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2fccc70-8430-4223-9ee7-c7292129e02a">
      <UserInfo>
        <DisplayName>Taylor, Loralyn</DisplayName>
        <AccountId>12</AccountId>
        <AccountType/>
      </UserInfo>
    </SharedWithUsers>
    <TaxCatchAll xmlns="02fccc70-8430-4223-9ee7-c7292129e02a" xsi:nil="true"/>
    <lcf76f155ced4ddcb4097134ff3c332f xmlns="40ccec47-da95-4c2f-97bf-c0175dd28a0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3790AC40D3E49872D8E7761ED2FAA" ma:contentTypeVersion="10" ma:contentTypeDescription="Create a new document." ma:contentTypeScope="" ma:versionID="97a2a5500383e6779df26cf202857650">
  <xsd:schema xmlns:xsd="http://www.w3.org/2001/XMLSchema" xmlns:xs="http://www.w3.org/2001/XMLSchema" xmlns:p="http://schemas.microsoft.com/office/2006/metadata/properties" xmlns:ns2="40ccec47-da95-4c2f-97bf-c0175dd28a01" xmlns:ns3="02fccc70-8430-4223-9ee7-c7292129e02a" targetNamespace="http://schemas.microsoft.com/office/2006/metadata/properties" ma:root="true" ma:fieldsID="6b8c394ebc9e200bf0d9fa4a98d1ff71" ns2:_="" ns3:_="">
    <xsd:import namespace="40ccec47-da95-4c2f-97bf-c0175dd28a01"/>
    <xsd:import namespace="02fccc70-8430-4223-9ee7-c7292129e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ec47-da95-4c2f-97bf-c0175dd28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3441a5e-8925-41ae-9654-e36904a9a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ccc70-8430-4223-9ee7-c7292129e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958c520-45e2-41c7-a47e-b9a869f19c4b}" ma:internalName="TaxCatchAll" ma:showField="CatchAllData" ma:web="02fccc70-8430-4223-9ee7-c7292129e0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4FDCB-0A6D-42D7-A67F-0A34AA142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216A8-A7C6-4721-8EF0-D467B1A9C1EE}">
  <ds:schemaRefs>
    <ds:schemaRef ds:uri="http://schemas.microsoft.com/office/2006/documentManagement/types"/>
    <ds:schemaRef ds:uri="http://purl.org/dc/elements/1.1/"/>
    <ds:schemaRef ds:uri="http://purl.org/dc/dcmitype/"/>
    <ds:schemaRef ds:uri="40ccec47-da95-4c2f-97bf-c0175dd28a0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2fccc70-8430-4223-9ee7-c7292129e02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BE7991-28A6-413D-A9D0-46F128DC1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ccec47-da95-4c2f-97bf-c0175dd28a01"/>
    <ds:schemaRef ds:uri="02fccc70-8430-4223-9ee7-c7292129e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 BoT template - Widescreen 16.9</Template>
  <TotalTime>41118</TotalTime>
  <Words>902</Words>
  <Application>Microsoft Office PowerPoint</Application>
  <PresentationFormat>Widescreen</PresentationFormat>
  <Paragraphs>204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Segoe UI Semilight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HLC Federal Compliance Subcommittees</vt:lpstr>
      <vt:lpstr>HLC Federal Compliance Subcommittees</vt:lpstr>
      <vt:lpstr>HLC Federal Compliance Subcommittees</vt:lpstr>
      <vt:lpstr>HLC Federal Compliance Committee</vt:lpstr>
      <vt:lpstr>Timeline for deliverables</vt:lpstr>
      <vt:lpstr>Role and Responsibility of HLC Federal Compliance Committee</vt:lpstr>
      <vt:lpstr>PowerPoint Presentation</vt:lpstr>
      <vt:lpstr>Instructions pt. 1</vt:lpstr>
      <vt:lpstr>Subcommittee Charge  -membership -links to policies  </vt:lpstr>
      <vt:lpstr>Instructions pt. 2</vt:lpstr>
      <vt:lpstr>Requirement Folder  -for each Requirement Workgroup -links to policies -relevant questions from Compliance filing -steps to review (next slide) </vt:lpstr>
      <vt:lpstr>Steps to review</vt:lpstr>
      <vt:lpstr>Where do we look?</vt:lpstr>
      <vt:lpstr>Complete the Policy Inventory</vt:lpstr>
      <vt:lpstr>Next Steps:</vt:lpstr>
      <vt:lpstr>Timeline for deliverables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Topic</dc:title>
  <dc:creator>Weiser, Dawn</dc:creator>
  <cp:lastModifiedBy>Hart, Janelle</cp:lastModifiedBy>
  <cp:revision>95</cp:revision>
  <cp:lastPrinted>2017-04-06T15:25:43Z</cp:lastPrinted>
  <dcterms:created xsi:type="dcterms:W3CDTF">2017-11-09T21:22:04Z</dcterms:created>
  <dcterms:modified xsi:type="dcterms:W3CDTF">2023-04-25T18:03:35Z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0x010100CC73790AC40D3E49872D8E7761ED2FAA</vt:lpwstr>
  </property>
  <property fmtid="{D5CDD505-2E9C-101B-9397-08002B2CF9AE}" pid="3" name="AuthorIds_UIVersion_8704">
    <vt:lpwstr>14</vt:lpwstr>
  </property>
  <property fmtid="{D5CDD505-2E9C-101B-9397-08002B2CF9AE}" pid="4" name="MediaServiceImageTags">
    <vt:lpwstr/>
  </property>
</Properties>
</file>